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288" r:id="rId4"/>
    <p:sldId id="262" r:id="rId5"/>
    <p:sldId id="257" r:id="rId6"/>
    <p:sldId id="291" r:id="rId7"/>
    <p:sldId id="328" r:id="rId8"/>
    <p:sldId id="292" r:id="rId9"/>
    <p:sldId id="293" r:id="rId10"/>
    <p:sldId id="295" r:id="rId11"/>
    <p:sldId id="296" r:id="rId12"/>
    <p:sldId id="258" r:id="rId13"/>
    <p:sldId id="319" r:id="rId14"/>
    <p:sldId id="320" r:id="rId15"/>
    <p:sldId id="283" r:id="rId16"/>
    <p:sldId id="329" r:id="rId17"/>
    <p:sldId id="330" r:id="rId18"/>
    <p:sldId id="331" r:id="rId19"/>
    <p:sldId id="332" r:id="rId20"/>
    <p:sldId id="333" r:id="rId21"/>
    <p:sldId id="285" r:id="rId22"/>
    <p:sldId id="286" r:id="rId23"/>
    <p:sldId id="321" r:id="rId24"/>
    <p:sldId id="322" r:id="rId25"/>
    <p:sldId id="323" r:id="rId26"/>
    <p:sldId id="334" r:id="rId27"/>
    <p:sldId id="324" r:id="rId28"/>
    <p:sldId id="325" r:id="rId29"/>
    <p:sldId id="326" r:id="rId30"/>
    <p:sldId id="290" r:id="rId31"/>
    <p:sldId id="284" r:id="rId32"/>
    <p:sldId id="261" r:id="rId33"/>
    <p:sldId id="264" r:id="rId34"/>
    <p:sldId id="265" r:id="rId35"/>
    <p:sldId id="297" r:id="rId36"/>
    <p:sldId id="299" r:id="rId37"/>
    <p:sldId id="300" r:id="rId38"/>
    <p:sldId id="301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6" r:id="rId49"/>
    <p:sldId id="317" r:id="rId50"/>
    <p:sldId id="318" r:id="rId51"/>
    <p:sldId id="312" r:id="rId52"/>
    <p:sldId id="313" r:id="rId53"/>
    <p:sldId id="314" r:id="rId54"/>
    <p:sldId id="266" r:id="rId55"/>
    <p:sldId id="269" r:id="rId56"/>
    <p:sldId id="271" r:id="rId57"/>
    <p:sldId id="272" r:id="rId58"/>
    <p:sldId id="273" r:id="rId59"/>
    <p:sldId id="274" r:id="rId60"/>
    <p:sldId id="275" r:id="rId61"/>
    <p:sldId id="276" r:id="rId62"/>
    <p:sldId id="277" r:id="rId63"/>
    <p:sldId id="278" r:id="rId64"/>
    <p:sldId id="279" r:id="rId65"/>
    <p:sldId id="280" r:id="rId66"/>
    <p:sldId id="281" r:id="rId67"/>
    <p:sldId id="282" r:id="rId68"/>
    <p:sldId id="289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2741613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289800" y="6591300"/>
            <a:ext cx="1752600" cy="20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E9A5F33A-79FF-4CE8-926B-00731019C120}" type="slidenum">
              <a:rPr lang="en-US" sz="1400" b="1">
                <a:latin typeface="Arial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400" b="1" dirty="0"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922338"/>
            <a:ext cx="8226425" cy="1755775"/>
          </a:xfrm>
        </p:spPr>
        <p:txBody>
          <a:bodyPr bIns="0" anchor="b" anchorCtr="1"/>
          <a:lstStyle>
            <a:lvl1pPr algn="ctr">
              <a:lnSpc>
                <a:spcPct val="100000"/>
              </a:lnSpc>
              <a:spcBef>
                <a:spcPct val="70000"/>
              </a:spcBef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813" y="3101975"/>
            <a:ext cx="7313612" cy="914400"/>
          </a:xfrm>
        </p:spPr>
        <p:txBody>
          <a:bodyPr rIns="0" anchorCtr="1"/>
          <a:lstStyle>
            <a:lvl1pPr marL="57150" indent="0" algn="ctr">
              <a:spcBef>
                <a:spcPct val="0"/>
              </a:spcBef>
              <a:buFontTx/>
              <a:buNone/>
              <a:defRPr sz="3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76200"/>
            <a:ext cx="2170113" cy="641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76200"/>
            <a:ext cx="6361112" cy="641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76200"/>
            <a:ext cx="86836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7013" y="1462088"/>
            <a:ext cx="8683625" cy="5027612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9B310C2-15B7-44B9-BEA8-C51F52BE7055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D96E20F-7B0B-45F8-89C4-F5A0C0015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  <p:sndAc>
      <p:stSnd>
        <p:snd r:embed="rId1" name="voltage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7848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462088"/>
            <a:ext cx="4265612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62088"/>
            <a:ext cx="4265613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76200"/>
            <a:ext cx="8683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54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462088"/>
            <a:ext cx="8683625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972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315200" y="6629400"/>
            <a:ext cx="1752600" cy="20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C49E08DD-6FC8-428B-A2BC-5A8362DC745E}" type="slidenum">
              <a:rPr lang="en-US" sz="1400" b="1">
                <a:latin typeface="Arial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400" b="1" dirty="0">
              <a:latin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285750" indent="-2286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25425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–"/>
        <a:defRPr sz="2400" b="1">
          <a:solidFill>
            <a:schemeClr val="tx1"/>
          </a:solidFill>
          <a:latin typeface="+mn-lt"/>
        </a:defRPr>
      </a:lvl2pPr>
      <a:lvl3pPr marL="960438" indent="-22066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+mn-lt"/>
        </a:defRPr>
      </a:lvl3pPr>
      <a:lvl4pPr marL="1296988" indent="-22225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4pPr>
      <a:lvl5pPr marL="1709738" indent="-22225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5pPr>
      <a:lvl6pPr marL="2166938" indent="-22225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6pPr>
      <a:lvl7pPr marL="2624138" indent="-22225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7pPr>
      <a:lvl8pPr marL="3081338" indent="-22225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8pPr>
      <a:lvl9pPr marL="3538538" indent="-22225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smtClean="0">
                <a:latin typeface="+mn-lt"/>
              </a:rPr>
              <a:t>FEMALE STERILISATION</a:t>
            </a:r>
            <a:endParaRPr lang="en-US" sz="5400" dirty="0">
              <a:latin typeface="+mn-lt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7467600" cy="17526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PRESENTED BY </a:t>
            </a:r>
          </a:p>
          <a:p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DR. J. CHITRA M.D., D.G.O., D.N.B., MNAMS</a:t>
            </a:r>
          </a:p>
          <a:p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KKGMCH</a:t>
            </a:r>
          </a:p>
          <a:p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ASARIPALLAM.</a:t>
            </a:r>
          </a:p>
        </p:txBody>
      </p:sp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6670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C000"/>
                </a:solidFill>
              </a:rPr>
              <a:t> 	</a:t>
            </a:r>
            <a:r>
              <a:rPr lang="en-US" sz="2800" b="1" dirty="0" smtClean="0"/>
              <a:t> </a:t>
            </a:r>
            <a:r>
              <a:rPr lang="en-US" sz="2800" b="1" dirty="0" smtClean="0"/>
              <a:t>Failure, may be due to abnormalities of </a:t>
            </a:r>
            <a:r>
              <a:rPr lang="en-US" sz="2800" b="1" dirty="0" smtClean="0"/>
              <a:t>	the 	fallopian </a:t>
            </a:r>
            <a:r>
              <a:rPr lang="en-US" sz="2800" b="1" dirty="0" smtClean="0"/>
              <a:t>tubes; procedural errors and </a:t>
            </a:r>
            <a:r>
              <a:rPr lang="en-US" sz="2800" b="1" dirty="0" smtClean="0"/>
              <a:t>	reopening </a:t>
            </a:r>
            <a:r>
              <a:rPr lang="en-US" sz="2800" b="1" dirty="0" smtClean="0"/>
              <a:t>of the </a:t>
            </a:r>
            <a:r>
              <a:rPr lang="en-US" sz="2800" dirty="0" smtClean="0"/>
              <a:t>tube (</a:t>
            </a:r>
            <a:r>
              <a:rPr lang="en-US" sz="2800" dirty="0" err="1" smtClean="0"/>
              <a:t>recanalization</a:t>
            </a:r>
            <a:r>
              <a:rPr lang="en-US" sz="2800" dirty="0" smtClean="0"/>
              <a:t>) </a:t>
            </a:r>
            <a:r>
              <a:rPr lang="en-US" sz="2800" dirty="0" smtClean="0"/>
              <a:t>during </a:t>
            </a:r>
            <a:r>
              <a:rPr lang="en-US" sz="2800" dirty="0" smtClean="0"/>
              <a:t>the </a:t>
            </a:r>
            <a:r>
              <a:rPr lang="en-US" sz="2800" dirty="0" smtClean="0"/>
              <a:t>	healing </a:t>
            </a:r>
            <a:r>
              <a:rPr lang="en-US" sz="2800" dirty="0" smtClean="0"/>
              <a:t>process (</a:t>
            </a:r>
            <a:r>
              <a:rPr lang="en-US" sz="2800" dirty="0" err="1" smtClean="0"/>
              <a:t>Soderstrom</a:t>
            </a:r>
            <a:r>
              <a:rPr lang="en-US" sz="2800" dirty="0" smtClean="0"/>
              <a:t> 1986).</a:t>
            </a:r>
            <a:endParaRPr lang="en-US" sz="2800" dirty="0"/>
          </a:p>
        </p:txBody>
      </p:sp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828836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	The </a:t>
            </a:r>
            <a:r>
              <a:rPr lang="en-US" sz="2800" b="1" dirty="0" smtClean="0"/>
              <a:t>presence of early, undetected pregnancy at the time of the procedure may be perceived as </a:t>
            </a:r>
            <a:r>
              <a:rPr lang="en-US" sz="2800" b="1" dirty="0" smtClean="0"/>
              <a:t>a failure </a:t>
            </a:r>
            <a:r>
              <a:rPr lang="en-US" sz="2800" b="1" dirty="0" smtClean="0"/>
              <a:t>and must be ruled out carefully.</a:t>
            </a:r>
            <a:endParaRPr lang="en-US" sz="2800" dirty="0"/>
          </a:p>
        </p:txBody>
      </p:sp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828800"/>
            <a:ext cx="6934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800" dirty="0" smtClean="0"/>
              <a:t>Laparoscopic sterilization is gaining popularity all over the world as it has a number of advantages: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/>
              <a:t> 	</a:t>
            </a:r>
            <a:r>
              <a:rPr lang="en-US" sz="2800" dirty="0" err="1" smtClean="0"/>
              <a:t>Subumbilical</a:t>
            </a:r>
            <a:r>
              <a:rPr lang="en-US" sz="2800" dirty="0" smtClean="0"/>
              <a:t> </a:t>
            </a:r>
            <a:r>
              <a:rPr lang="en-US" sz="2800" dirty="0" smtClean="0"/>
              <a:t>scar is small and nearly </a:t>
            </a:r>
            <a:r>
              <a:rPr lang="en-US" sz="2800" dirty="0" smtClean="0"/>
              <a:t>	invisible</a:t>
            </a:r>
            <a:r>
              <a:rPr lang="en-US" sz="2800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/>
              <a:t> 	It </a:t>
            </a:r>
            <a:r>
              <a:rPr lang="en-US" sz="2800" dirty="0" smtClean="0"/>
              <a:t>is highly reversible, with a success </a:t>
            </a:r>
            <a:r>
              <a:rPr lang="en-US" sz="2800" dirty="0" smtClean="0"/>
              <a:t>	rate </a:t>
            </a:r>
            <a:r>
              <a:rPr lang="en-US" sz="2800" dirty="0" smtClean="0"/>
              <a:t>of 70% or more.</a:t>
            </a:r>
            <a:endParaRPr lang="en-US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743200" y="381000"/>
            <a:ext cx="3268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u="sng" dirty="0" smtClean="0">
                <a:solidFill>
                  <a:srgbClr val="FFC000"/>
                </a:solidFill>
              </a:rPr>
              <a:t>Advantages </a:t>
            </a:r>
          </a:p>
        </p:txBody>
      </p:sp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0"/>
            <a:ext cx="7391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                              </a:t>
            </a:r>
            <a:endParaRPr lang="en-US" sz="3200" u="sng" dirty="0" smtClean="0">
              <a:solidFill>
                <a:srgbClr val="FFC000"/>
              </a:solidFill>
            </a:endParaRPr>
          </a:p>
          <a:p>
            <a:endParaRPr lang="en-US" sz="3200" u="sng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   	</a:t>
            </a:r>
            <a:r>
              <a:rPr lang="en-US" sz="3200" dirty="0" smtClean="0"/>
              <a:t>The </a:t>
            </a:r>
            <a:r>
              <a:rPr lang="en-US" sz="3200" dirty="0" smtClean="0"/>
              <a:t>equipment is expensive and </a:t>
            </a:r>
            <a:r>
              <a:rPr lang="en-US" sz="3200" dirty="0" smtClean="0"/>
              <a:t>	maintenance </a:t>
            </a:r>
            <a:r>
              <a:rPr lang="en-US" sz="3200" dirty="0" smtClean="0"/>
              <a:t>is not easy.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/>
              <a:t>  	Experienced </a:t>
            </a:r>
            <a:r>
              <a:rPr lang="en-US" sz="3200" dirty="0" smtClean="0"/>
              <a:t>personnel is required to </a:t>
            </a:r>
            <a:r>
              <a:rPr lang="en-US" sz="3200" dirty="0" smtClean="0"/>
              <a:t>	perform </a:t>
            </a:r>
            <a:r>
              <a:rPr lang="en-US" sz="3200" dirty="0" smtClean="0"/>
              <a:t>this operation.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457200"/>
            <a:ext cx="3079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4000" u="sng" dirty="0" smtClean="0">
                <a:solidFill>
                  <a:srgbClr val="FFC000"/>
                </a:solidFill>
              </a:rPr>
              <a:t>Disadvantage</a:t>
            </a:r>
            <a:endParaRPr lang="en-US" sz="4000" dirty="0"/>
          </a:p>
        </p:txBody>
      </p:sp>
    </p:spTree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normal tube copy"/>
          <p:cNvPicPr>
            <a:picLocks noChangeAspect="1" noChangeArrowheads="1"/>
          </p:cNvPicPr>
          <p:nvPr/>
        </p:nvPicPr>
        <p:blipFill>
          <a:blip r:embed="rId2" cstate="print"/>
          <a:srcRect l="-1172" b="13020"/>
          <a:stretch>
            <a:fillRect/>
          </a:stretch>
        </p:blipFill>
        <p:spPr>
          <a:xfrm>
            <a:off x="685800" y="1524000"/>
            <a:ext cx="7493000" cy="4830762"/>
          </a:xfrm>
          <a:prstGeom prst="rect">
            <a:avLst/>
          </a:prstGeom>
          <a:noFill/>
          <a:ln/>
        </p:spPr>
      </p:pic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3124200" y="1981200"/>
            <a:ext cx="10096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charset="0"/>
              </a:rPr>
              <a:t>Ampulla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5410200" y="2286000"/>
            <a:ext cx="984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Isthmus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981200" y="5715000"/>
            <a:ext cx="946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charset="0"/>
              </a:rPr>
              <a:t>Fimbria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4191000" y="4343400"/>
            <a:ext cx="1492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charset="0"/>
              </a:rPr>
              <a:t>Infundibulum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>
            <a:off x="2933700" y="2476500"/>
            <a:ext cx="533400" cy="45720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6200000" flipH="1">
            <a:off x="3771900" y="2400300"/>
            <a:ext cx="762000" cy="68580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5248275" y="2676525"/>
            <a:ext cx="457200" cy="43815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0800000">
            <a:off x="2971800" y="3886200"/>
            <a:ext cx="1219200" cy="38100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V="1">
            <a:off x="1790700" y="5295900"/>
            <a:ext cx="762000" cy="7620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6200000" flipH="1">
            <a:off x="5943600" y="2743200"/>
            <a:ext cx="762000" cy="60960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3352800" y="533400"/>
            <a:ext cx="1903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C000"/>
                </a:solidFill>
              </a:rPr>
              <a:t>Anatomy</a:t>
            </a:r>
          </a:p>
        </p:txBody>
      </p:sp>
    </p:spTree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228600"/>
            <a:ext cx="7772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j-ea"/>
                <a:cs typeface="+mj-cs"/>
              </a:rPr>
              <a:t>Methods of Female Sterilization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09600" y="990600"/>
            <a:ext cx="285046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C000"/>
                </a:solidFill>
              </a:rPr>
              <a:t>Falope</a:t>
            </a:r>
            <a:r>
              <a:rPr lang="en-US" sz="2000" dirty="0">
                <a:solidFill>
                  <a:srgbClr val="FFC000"/>
                </a:solidFill>
              </a:rPr>
              <a:t> Ring (Yoon band)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524000"/>
            <a:ext cx="3683000" cy="41275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Laparoscopic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Mechanical occlusion invented in 1974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Tubal occlusion accomplished by placing a silicone band around the tube in a similar fashion to Pomeroy-technique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Thicker tubes may be problematic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not be suited for postpartum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Complications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 patient discomfort during recovery – large area of necrosis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 descr="tubal ring copy"/>
          <p:cNvPicPr>
            <a:picLocks noChangeAspect="1" noChangeArrowheads="1"/>
          </p:cNvPicPr>
          <p:nvPr/>
        </p:nvPicPr>
        <p:blipFill>
          <a:blip r:embed="rId2" cstate="print"/>
          <a:srcRect l="14854" r="19785" b="12387"/>
          <a:stretch>
            <a:fillRect/>
          </a:stretch>
        </p:blipFill>
        <p:spPr>
          <a:xfrm>
            <a:off x="4876800" y="1752600"/>
            <a:ext cx="4086225" cy="4676775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685800" y="381000"/>
            <a:ext cx="7772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j-ea"/>
                <a:cs typeface="+mj-cs"/>
              </a:rPr>
              <a:t>Methods of Female Sterilization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3" name="Picture 4" descr="Ring appli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" y="1524000"/>
            <a:ext cx="7200900" cy="4592982"/>
          </a:xfrm>
          <a:prstGeom prst="rect">
            <a:avLst/>
          </a:prstGeom>
          <a:noFill/>
          <a:ln/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38200" y="6172200"/>
            <a:ext cx="241861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000"/>
                </a:solidFill>
              </a:rPr>
              <a:t>Falope Ring/Yoon Band</a:t>
            </a:r>
          </a:p>
        </p:txBody>
      </p:sp>
    </p:spTree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228600"/>
            <a:ext cx="7772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j-ea"/>
                <a:cs typeface="+mj-cs"/>
              </a:rPr>
              <a:t>Methods of Female Sterilization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09600" y="884238"/>
            <a:ext cx="176843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C000"/>
                </a:solidFill>
              </a:rPr>
              <a:t>Hulka</a:t>
            </a:r>
            <a:r>
              <a:rPr lang="en-US" sz="2800" dirty="0">
                <a:solidFill>
                  <a:srgbClr val="FFC000"/>
                </a:solidFill>
              </a:rPr>
              <a:t> Clip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600200"/>
            <a:ext cx="3327400" cy="3556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US" sz="235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Laparoscopic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35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Tubal occlusion is accomplished by placing a spring clip (plastic and  gold plate) across the fallopian tube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35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Hulka</a:t>
            </a:r>
            <a:r>
              <a:rPr kumimoji="0" lang="en-US" sz="235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clip has limited tubal capacity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35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magnetically inert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35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Potential patient allergy due to gold plate </a:t>
            </a:r>
            <a:endParaRPr kumimoji="0" lang="en-US" sz="235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 descr="tubal clip copy"/>
          <p:cNvPicPr>
            <a:picLocks noChangeAspect="1" noChangeArrowheads="1"/>
          </p:cNvPicPr>
          <p:nvPr/>
        </p:nvPicPr>
        <p:blipFill>
          <a:blip r:embed="rId2" cstate="print"/>
          <a:srcRect l="7541" r="14609" b="12500"/>
          <a:stretch>
            <a:fillRect/>
          </a:stretch>
        </p:blipFill>
        <p:spPr>
          <a:xfrm>
            <a:off x="4292600" y="1676400"/>
            <a:ext cx="4851400" cy="3990975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200" y="228600"/>
            <a:ext cx="6900863" cy="70802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j-ea"/>
                <a:cs typeface="+mj-cs"/>
              </a:rPr>
              <a:t>Methods of Female Sterilization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35000" y="828675"/>
            <a:ext cx="100540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C000"/>
                </a:solidFill>
              </a:rPr>
              <a:t>Essure</a:t>
            </a:r>
            <a:endParaRPr lang="en-US" sz="2400" baseline="30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524000"/>
            <a:ext cx="4244975" cy="495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Hysteroscopic (Hospital and Office-based procedure)</a:t>
            </a:r>
          </a:p>
          <a:p>
            <a:pPr marL="3429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1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Approved in 2002</a:t>
            </a:r>
          </a:p>
          <a:p>
            <a:pPr marL="3429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1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Micro-insert placed into each tube, PET fibers stimulate in-growth over several weeks</a:t>
            </a:r>
          </a:p>
          <a:p>
            <a:pPr marL="3429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1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86% Success Rate for 1</a:t>
            </a:r>
            <a:r>
              <a:rPr kumimoji="0" lang="en-US" sz="140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</a:t>
            </a:r>
            <a:r>
              <a:rPr kumimoji="0" lang="en-US" sz="1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time placements of micro-inserts</a:t>
            </a:r>
          </a:p>
          <a:p>
            <a:pPr marL="3429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1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3 months of alternative contraception until HSG procedure confirms occlusion</a:t>
            </a:r>
          </a:p>
          <a:p>
            <a:pPr marL="3429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1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Not suitable for patients with known allergies to contrast media or hypersensitivity to nickel</a:t>
            </a:r>
          </a:p>
          <a:p>
            <a:pPr marL="3429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1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Irreversible</a:t>
            </a:r>
          </a:p>
          <a:p>
            <a:pPr marL="3429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1400" i="0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May</a:t>
            </a:r>
            <a:r>
              <a:rPr kumimoji="0" lang="en-US" sz="1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limit a patients ability to have </a:t>
            </a:r>
            <a:r>
              <a:rPr kumimoji="0" lang="en-US" sz="140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 vitro</a:t>
            </a:r>
            <a:r>
              <a:rPr kumimoji="0" lang="en-US" sz="1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fertilization, should patient change her mind</a:t>
            </a:r>
          </a:p>
          <a:p>
            <a:pPr marL="3429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1400" i="0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May</a:t>
            </a:r>
            <a:r>
              <a:rPr kumimoji="0" lang="en-US" sz="1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limit the ability to perform endometrial ablation in the future</a:t>
            </a:r>
          </a:p>
          <a:p>
            <a:pPr marL="685800" marR="0" lvl="2" indent="-22066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ACOG does not recommend concomitant endometrial ablation 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" name="Picture 7" descr="essure"/>
          <p:cNvPicPr>
            <a:picLocks noChangeAspect="1" noChangeArrowheads="1"/>
          </p:cNvPicPr>
          <p:nvPr/>
        </p:nvPicPr>
        <p:blipFill>
          <a:blip r:embed="rId2" cstate="print"/>
          <a:srcRect l="14937" b="12178"/>
          <a:stretch>
            <a:fillRect/>
          </a:stretch>
        </p:blipFill>
        <p:spPr bwMode="auto">
          <a:xfrm>
            <a:off x="4800600" y="1828800"/>
            <a:ext cx="4122737" cy="3703637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228600"/>
            <a:ext cx="7772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j-ea"/>
                <a:cs typeface="+mj-cs"/>
              </a:rPr>
              <a:t>Methods of Female Sterilization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09600" y="917575"/>
            <a:ext cx="1072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C000"/>
                </a:solidFill>
              </a:rPr>
              <a:t>Adiana</a:t>
            </a:r>
            <a:endParaRPr lang="en-US" sz="2400" baseline="30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981200"/>
            <a:ext cx="4533900" cy="32385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Hysteroscopic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(Hospital and Office-based procedure)</a:t>
            </a:r>
          </a:p>
          <a:p>
            <a:pPr marL="400050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Approved in 2009</a:t>
            </a:r>
          </a:p>
          <a:p>
            <a:pPr marL="400050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Catheter delivers low RF energy for one minute then a 3.5 mm non-absorbable silicone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elastomer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matrix is placed in each tubal lumen</a:t>
            </a:r>
          </a:p>
          <a:p>
            <a:pPr marL="400050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3 months of alternative contraception until HSG procedure confirms occlusion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" name="Picture 9" descr="Adiana: Using the Procedure Guidance Sy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5400" y="1828800"/>
            <a:ext cx="3784600" cy="283845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6bipolar coagulation copy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20192" b="12170"/>
          <a:stretch>
            <a:fillRect/>
          </a:stretch>
        </p:blipFill>
        <p:spPr>
          <a:xfrm>
            <a:off x="3733800" y="1447800"/>
            <a:ext cx="5040312" cy="4713287"/>
          </a:xfrm>
          <a:noFill/>
          <a:ln/>
        </p:spPr>
      </p:pic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655638" y="217488"/>
            <a:ext cx="6147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Methods of Female Sterilization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37179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</a:pPr>
            <a:r>
              <a:rPr lang="en-US" sz="2000" b="1" dirty="0"/>
              <a:t>Laparoscopic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Proposed in 1937 by Anderson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81000" y="2514600"/>
            <a:ext cx="3455987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400" dirty="0"/>
              <a:t>Complications</a:t>
            </a:r>
          </a:p>
          <a:p>
            <a:pPr marL="682625" lvl="1" indent="-225425">
              <a:spcBef>
                <a:spcPct val="50000"/>
              </a:spcBef>
              <a:buFontTx/>
              <a:buChar char="•"/>
            </a:pPr>
            <a:r>
              <a:rPr lang="en-US" sz="2000" dirty="0"/>
              <a:t>Bowel Burn</a:t>
            </a:r>
          </a:p>
          <a:p>
            <a:pPr marL="682625" lvl="1" indent="-225425">
              <a:spcBef>
                <a:spcPct val="50000"/>
              </a:spcBef>
              <a:buFontTx/>
              <a:buChar char="•"/>
            </a:pPr>
            <a:r>
              <a:rPr lang="en-US" sz="2000" dirty="0"/>
              <a:t>Bleeding</a:t>
            </a:r>
          </a:p>
          <a:p>
            <a:pPr marL="682625" lvl="1" indent="-225425">
              <a:spcBef>
                <a:spcPct val="50000"/>
              </a:spcBef>
              <a:buFontTx/>
              <a:buChar char="•"/>
            </a:pPr>
            <a:r>
              <a:rPr lang="en-US" sz="2000" dirty="0"/>
              <a:t>Longer portion of tube is damaged</a:t>
            </a:r>
          </a:p>
          <a:p>
            <a:pPr marL="682625" lvl="1" indent="-225425">
              <a:spcBef>
                <a:spcPct val="50000"/>
              </a:spcBef>
              <a:buFontTx/>
              <a:buChar char="•"/>
            </a:pPr>
            <a:r>
              <a:rPr lang="en-US" sz="2000" dirty="0"/>
              <a:t>Failures and ectopic pregnancy</a:t>
            </a:r>
          </a:p>
          <a:p>
            <a:pPr marL="682625" lvl="1" indent="-225425">
              <a:spcBef>
                <a:spcPct val="50000"/>
              </a:spcBef>
              <a:buFontTx/>
              <a:buChar char="•"/>
            </a:pPr>
            <a:r>
              <a:rPr lang="en-US" sz="2000" dirty="0"/>
              <a:t>Transection is frequent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63500" y="6257925"/>
            <a:ext cx="604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1000" baseline="30000"/>
              <a:t>1</a:t>
            </a:r>
            <a:r>
              <a:rPr lang="en-US" sz="1000"/>
              <a:t> 	Peterson LS Contraceptive use in the United States: 1982 -90. Advance Data: From Vital Health Statistics February 1995; 260 1-8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5805488" y="5391150"/>
            <a:ext cx="3338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baseline="30000">
              <a:latin typeface="Arial" charset="0"/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6003925" y="5386388"/>
            <a:ext cx="184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aseline="30000">
              <a:latin typeface="Comic Sans MS" pitchFamily="66" charset="0"/>
            </a:endParaRP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5181600" y="4114800"/>
            <a:ext cx="35981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Failure Rate:  7.5/1000 (.07-.75%)</a:t>
            </a:r>
            <a:r>
              <a:rPr lang="en-US" b="1" baseline="30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64874" name="Rectangle 10"/>
          <p:cNvSpPr>
            <a:spLocks noChangeArrowheads="1"/>
          </p:cNvSpPr>
          <p:nvPr/>
        </p:nvSpPr>
        <p:spPr bwMode="auto">
          <a:xfrm>
            <a:off x="627063" y="884238"/>
            <a:ext cx="313098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u="sng" dirty="0" err="1">
                <a:solidFill>
                  <a:srgbClr val="FFC000"/>
                </a:solidFill>
              </a:rPr>
              <a:t>Monopolar</a:t>
            </a:r>
            <a:r>
              <a:rPr lang="en-US" sz="2400" u="sng" dirty="0">
                <a:solidFill>
                  <a:srgbClr val="FFC000"/>
                </a:solidFill>
              </a:rPr>
              <a:t> Coagulation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1" name="Picture 7" descr="8monopolar coagulation copy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20609" b="11874"/>
          <a:stretch>
            <a:fillRect/>
          </a:stretch>
        </p:blipFill>
        <p:spPr>
          <a:xfrm>
            <a:off x="4178300" y="1363663"/>
            <a:ext cx="4800600" cy="4595812"/>
          </a:xfrm>
          <a:noFill/>
          <a:ln/>
        </p:spPr>
      </p:pic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838200" y="0"/>
            <a:ext cx="6147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Methods of Female Sterilization</a:t>
            </a: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0" y="1371600"/>
            <a:ext cx="4060825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tabLst>
                <a:tab pos="228600" algn="l"/>
              </a:tabLst>
            </a:pPr>
            <a:r>
              <a:rPr lang="en-US" sz="2000" b="1" dirty="0"/>
              <a:t>Laparoscopic</a:t>
            </a:r>
          </a:p>
          <a:p>
            <a:pPr marL="228600" indent="-228600">
              <a:spcAft>
                <a:spcPct val="20000"/>
              </a:spcAft>
              <a:buFontTx/>
              <a:buChar char="•"/>
              <a:tabLst>
                <a:tab pos="228600" algn="l"/>
              </a:tabLst>
            </a:pPr>
            <a:r>
              <a:rPr lang="en-US" sz="2000" dirty="0"/>
              <a:t>Introduced in 1973 by Jacques Rioux</a:t>
            </a:r>
          </a:p>
          <a:p>
            <a:pPr marL="228600" indent="-228600">
              <a:spcBef>
                <a:spcPct val="25000"/>
              </a:spcBef>
              <a:tabLst>
                <a:tab pos="228600" algn="l"/>
              </a:tabLst>
            </a:pPr>
            <a:r>
              <a:rPr lang="en-US" sz="2000" b="1" dirty="0"/>
              <a:t>Benefits</a:t>
            </a:r>
          </a:p>
          <a:p>
            <a:pPr marL="228600" indent="-228600">
              <a:spcAft>
                <a:spcPct val="20000"/>
              </a:spcAft>
              <a:buFontTx/>
              <a:buChar char="•"/>
              <a:tabLst>
                <a:tab pos="228600" algn="l"/>
              </a:tabLst>
            </a:pPr>
            <a:r>
              <a:rPr lang="en-US" sz="2000" dirty="0"/>
              <a:t>Most common method of laparoscopic sterilization</a:t>
            </a:r>
          </a:p>
          <a:p>
            <a:pPr marL="228600" indent="-228600">
              <a:spcAft>
                <a:spcPct val="20000"/>
              </a:spcAft>
              <a:buFontTx/>
              <a:buChar char="•"/>
              <a:tabLst>
                <a:tab pos="228600" algn="l"/>
              </a:tabLst>
            </a:pPr>
            <a:r>
              <a:rPr lang="en-US" sz="2000" dirty="0"/>
              <a:t>Burn several locations along the tube</a:t>
            </a:r>
          </a:p>
          <a:p>
            <a:pPr marL="228600" indent="-228600">
              <a:spcBef>
                <a:spcPct val="25000"/>
              </a:spcBef>
              <a:tabLst>
                <a:tab pos="228600" algn="l"/>
              </a:tabLst>
            </a:pPr>
            <a:r>
              <a:rPr lang="en-US" sz="2000" b="1" dirty="0"/>
              <a:t>Complications</a:t>
            </a:r>
          </a:p>
          <a:p>
            <a:pPr marL="228600" indent="-228600">
              <a:spcAft>
                <a:spcPct val="20000"/>
              </a:spcAft>
              <a:buFontTx/>
              <a:buChar char="•"/>
              <a:tabLst>
                <a:tab pos="228600" algn="l"/>
              </a:tabLst>
            </a:pPr>
            <a:r>
              <a:rPr lang="en-US" sz="2000" dirty="0"/>
              <a:t>Formation of uteroperitoneal fistulas</a:t>
            </a:r>
          </a:p>
          <a:p>
            <a:pPr marL="228600" indent="-228600">
              <a:spcAft>
                <a:spcPct val="20000"/>
              </a:spcAft>
              <a:buFontTx/>
              <a:buChar char="•"/>
              <a:tabLst>
                <a:tab pos="228600" algn="l"/>
              </a:tabLst>
            </a:pPr>
            <a:r>
              <a:rPr lang="en-US" sz="2000" dirty="0"/>
              <a:t>High rate of ectopic pregnancy</a:t>
            </a:r>
          </a:p>
          <a:p>
            <a:pPr marL="228600" indent="-228600">
              <a:spcAft>
                <a:spcPct val="20000"/>
              </a:spcAft>
              <a:buFontTx/>
              <a:buChar char="•"/>
              <a:tabLst>
                <a:tab pos="228600" algn="l"/>
              </a:tabLst>
            </a:pPr>
            <a:r>
              <a:rPr lang="en-US" sz="2000" dirty="0"/>
              <a:t>Potential for bowel burns</a:t>
            </a:r>
          </a:p>
          <a:p>
            <a:pPr marL="228600" indent="-228600">
              <a:spcAft>
                <a:spcPct val="20000"/>
              </a:spcAft>
              <a:buFontTx/>
              <a:buChar char="•"/>
              <a:tabLst>
                <a:tab pos="228600" algn="l"/>
              </a:tabLst>
            </a:pPr>
            <a:r>
              <a:rPr lang="en-US" sz="2000" dirty="0"/>
              <a:t>Reversals are potentially more difficult due to the extent of tube damage</a:t>
            </a:r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2659062" y="6461125"/>
            <a:ext cx="6484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5888" indent="-115888">
              <a:spcBef>
                <a:spcPct val="50000"/>
              </a:spcBef>
            </a:pPr>
            <a:r>
              <a:rPr lang="en-US" sz="1000" dirty="0"/>
              <a:t>1	Peterson HB, et al. The risk of pregnancy after tubal sterilization: Findings from the U.S. Collaborative Review of Sterilization. Am J obstet. Gynecol.  1996; 174 (4):1161-1170</a:t>
            </a:r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6342063" y="4344988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Failure Rate: 24.8/1000</a:t>
            </a:r>
            <a:r>
              <a:rPr lang="en-US" baseline="30000" dirty="0">
                <a:solidFill>
                  <a:schemeClr val="bg2"/>
                </a:solidFill>
              </a:rPr>
              <a:t>1 </a:t>
            </a:r>
            <a:r>
              <a:rPr lang="en-US" dirty="0">
                <a:solidFill>
                  <a:schemeClr val="bg2"/>
                </a:solidFill>
              </a:rPr>
              <a:t>(.2-2.5%)</a:t>
            </a:r>
          </a:p>
        </p:txBody>
      </p:sp>
      <p:sp>
        <p:nvSpPr>
          <p:cNvPr id="113680" name="Rectangle 16"/>
          <p:cNvSpPr>
            <a:spLocks noChangeArrowheads="1"/>
          </p:cNvSpPr>
          <p:nvPr/>
        </p:nvSpPr>
        <p:spPr bwMode="auto">
          <a:xfrm>
            <a:off x="685800" y="685800"/>
            <a:ext cx="268535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Bipolar Coagulation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136339"/>
            <a:ext cx="701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Complications are uncommon but when they do occur, they are usually in the hands of inexperienced personnel: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   	Abdominal </a:t>
            </a:r>
            <a:r>
              <a:rPr lang="en-US" sz="2400" dirty="0" smtClean="0"/>
              <a:t>wall emphysema due to wrong </a:t>
            </a:r>
            <a:r>
              <a:rPr lang="en-US" sz="2400" dirty="0" smtClean="0"/>
              <a:t>	placement </a:t>
            </a:r>
            <a:r>
              <a:rPr lang="en-US" sz="2400" dirty="0" smtClean="0"/>
              <a:t>of the needle.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  </a:t>
            </a:r>
            <a:r>
              <a:rPr lang="en-US" sz="2400" dirty="0" smtClean="0"/>
              <a:t>	Bleeding </a:t>
            </a:r>
            <a:r>
              <a:rPr lang="en-US" sz="2400" dirty="0" smtClean="0"/>
              <a:t>from superior </a:t>
            </a:r>
            <a:r>
              <a:rPr lang="en-US" sz="2400" dirty="0" err="1" smtClean="0"/>
              <a:t>epigastric</a:t>
            </a:r>
            <a:r>
              <a:rPr lang="en-US" sz="2400" dirty="0" smtClean="0"/>
              <a:t> vessel by </a:t>
            </a:r>
            <a:r>
              <a:rPr lang="en-US" sz="2400" dirty="0" smtClean="0"/>
              <a:t>	</a:t>
            </a:r>
            <a:r>
              <a:rPr lang="en-US" sz="2400" dirty="0" err="1" smtClean="0"/>
              <a:t>trocar</a:t>
            </a:r>
            <a:r>
              <a:rPr lang="en-US" sz="2400" dirty="0" smtClean="0"/>
              <a:t> </a:t>
            </a:r>
            <a:r>
              <a:rPr lang="en-US" sz="2400" dirty="0" smtClean="0"/>
              <a:t>injury.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819400" y="457200"/>
            <a:ext cx="3177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C000"/>
                </a:solidFill>
              </a:rPr>
              <a:t>Complications</a:t>
            </a:r>
          </a:p>
        </p:txBody>
      </p:sp>
    </p:spTree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71600"/>
            <a:ext cx="7239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  Tearing of the mesosalpinx and bleeding.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  Uterine perforation.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  Wrong application of the ring, e.g. putting the ring    </a:t>
            </a:r>
          </a:p>
          <a:p>
            <a:r>
              <a:rPr lang="en-US" sz="2400" dirty="0" smtClean="0"/>
              <a:t>    on round ligament / meso salpinx / utero –   </a:t>
            </a:r>
          </a:p>
          <a:p>
            <a:r>
              <a:rPr lang="en-US" sz="2400" dirty="0" smtClean="0"/>
              <a:t>    ovarian ligament, will cause operation failure.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  Failure rate varies between 0.4 and 2.5%. </a:t>
            </a:r>
          </a:p>
          <a:p>
            <a:r>
              <a:rPr lang="en-US" sz="2400" dirty="0" smtClean="0"/>
              <a:t>    Whereas cauterization carries a failure of 0.8%, </a:t>
            </a:r>
          </a:p>
          <a:p>
            <a:r>
              <a:rPr lang="en-US" sz="2400" dirty="0" smtClean="0"/>
              <a:t>    Hulka clip has a failure rate of 2.3%, and Falope </a:t>
            </a:r>
          </a:p>
          <a:p>
            <a:r>
              <a:rPr lang="en-US" sz="2400" dirty="0" smtClean="0"/>
              <a:t>    ring 0.8%. Most failures occur within 2 year of </a:t>
            </a:r>
          </a:p>
          <a:p>
            <a:r>
              <a:rPr lang="en-US" sz="2400" dirty="0" smtClean="0"/>
              <a:t>    operation. At the end of 10 years, failure is </a:t>
            </a:r>
          </a:p>
          <a:p>
            <a:r>
              <a:rPr lang="en-US" sz="2400" dirty="0" smtClean="0"/>
              <a:t>    reported in 1.8%.    </a:t>
            </a:r>
          </a:p>
        </p:txBody>
      </p:sp>
    </p:spTree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828800"/>
            <a:ext cx="807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/>
              <a:t>  Spontaneous recanalization occurs if   </a:t>
            </a:r>
          </a:p>
          <a:p>
            <a:r>
              <a:rPr lang="en-US" sz="2800" dirty="0" smtClean="0"/>
              <a:t>     cauterization is incomplete.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/>
              <a:t>  Ectopic pregnancy is reported in 0.2 to 0.3%.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/>
              <a:t>  Hydrosalpinx formation if the tube is occluded </a:t>
            </a:r>
          </a:p>
          <a:p>
            <a:r>
              <a:rPr lang="en-US" sz="2800" dirty="0" smtClean="0"/>
              <a:t>     at 2 places some distance apart.</a:t>
            </a:r>
            <a:endParaRPr lang="en-US" sz="2800" dirty="0"/>
          </a:p>
        </p:txBody>
      </p:sp>
    </p:spTree>
  </p:cSld>
  <p:clrMapOvr>
    <a:masterClrMapping/>
  </p:clrMapOvr>
  <p:transition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90600" y="457200"/>
            <a:ext cx="7318375" cy="327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j-ea"/>
                <a:cs typeface="+mj-cs"/>
              </a:rPr>
              <a:t>Studies and Findings</a:t>
            </a:r>
            <a:endParaRPr kumimoji="0" lang="en-US" sz="4400" i="0" u="none" strike="noStrike" kern="0" cap="none" spc="0" normalizeH="0" baseline="30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62000" y="2286000"/>
            <a:ext cx="7612062" cy="3409950"/>
            <a:chOff x="497" y="832"/>
            <a:chExt cx="4795" cy="2148"/>
          </a:xfrm>
        </p:grpSpPr>
        <p:sp>
          <p:nvSpPr>
            <p:cNvPr id="4" name="Rectangle 51"/>
            <p:cNvSpPr>
              <a:spLocks noChangeArrowheads="1"/>
            </p:cNvSpPr>
            <p:nvPr/>
          </p:nvSpPr>
          <p:spPr bwMode="auto">
            <a:xfrm>
              <a:off x="4012" y="2265"/>
              <a:ext cx="128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1600"/>
                <a:t>3.65%</a:t>
              </a:r>
            </a:p>
          </p:txBody>
        </p:sp>
        <p:sp>
          <p:nvSpPr>
            <p:cNvPr id="5" name="Rectangle 49"/>
            <p:cNvSpPr>
              <a:spLocks noChangeArrowheads="1"/>
            </p:cNvSpPr>
            <p:nvPr/>
          </p:nvSpPr>
          <p:spPr bwMode="auto">
            <a:xfrm>
              <a:off x="2796" y="2265"/>
              <a:ext cx="121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1600"/>
                <a:t>1,595</a:t>
              </a:r>
            </a:p>
          </p:txBody>
        </p:sp>
        <p:sp>
          <p:nvSpPr>
            <p:cNvPr id="6" name="Rectangle 43"/>
            <p:cNvSpPr>
              <a:spLocks noChangeArrowheads="1"/>
            </p:cNvSpPr>
            <p:nvPr/>
          </p:nvSpPr>
          <p:spPr bwMode="auto">
            <a:xfrm>
              <a:off x="505" y="2265"/>
              <a:ext cx="229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1600"/>
                <a:t>Hulka Clip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012" y="2554"/>
              <a:ext cx="128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1600"/>
                <a:t>2.01%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796" y="2554"/>
              <a:ext cx="121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1600"/>
                <a:t>425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05" y="2554"/>
              <a:ext cx="2291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1600"/>
                <a:t>Interval Partial Salpingectomy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12" y="1976"/>
              <a:ext cx="128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1600"/>
                <a:t>1.77%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796" y="1976"/>
              <a:ext cx="121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1600"/>
                <a:t>3,329</a:t>
              </a: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505" y="1976"/>
              <a:ext cx="229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1600"/>
                <a:t>Yoon Band</a:t>
              </a: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4012" y="1687"/>
              <a:ext cx="128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1600"/>
                <a:t>0.75%</a:t>
              </a: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2796" y="1687"/>
              <a:ext cx="121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1600"/>
                <a:t>1,432</a:t>
              </a: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505" y="1687"/>
              <a:ext cx="229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1600"/>
                <a:t>Unipolar Coagulation</a:t>
              </a: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4012" y="1398"/>
              <a:ext cx="128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1600"/>
                <a:t>2.48%</a:t>
              </a: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2796" y="1398"/>
              <a:ext cx="121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1600"/>
                <a:t>2,267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505" y="1398"/>
              <a:ext cx="229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1600"/>
                <a:t>Bipolar Coagulation</a:t>
              </a: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4012" y="837"/>
              <a:ext cx="1280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/>
                <a:t>Failure</a:t>
              </a:r>
            </a:p>
            <a:p>
              <a:pPr algn="ctr" eaLnBrk="1" hangingPunct="1"/>
              <a:r>
                <a:rPr lang="en-US"/>
                <a:t>Rate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2796" y="837"/>
              <a:ext cx="1216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/>
                <a:t>Patients </a:t>
              </a:r>
            </a:p>
            <a:p>
              <a:pPr algn="ctr" eaLnBrk="1" hangingPunct="1"/>
              <a:r>
                <a:rPr lang="en-US"/>
                <a:t>(No.)</a:t>
              </a:r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505" y="837"/>
              <a:ext cx="2291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dirty="0"/>
            </a:p>
            <a:p>
              <a:pPr algn="ctr" eaLnBrk="1" hangingPunct="1"/>
              <a:r>
                <a:rPr lang="en-US" dirty="0"/>
                <a:t>Method</a:t>
              </a:r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>
              <a:off x="514" y="837"/>
              <a:ext cx="475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505" y="1398"/>
              <a:ext cx="47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2"/>
            <p:cNvSpPr>
              <a:spLocks noChangeShapeType="1"/>
            </p:cNvSpPr>
            <p:nvPr/>
          </p:nvSpPr>
          <p:spPr bwMode="auto">
            <a:xfrm>
              <a:off x="505" y="1687"/>
              <a:ext cx="47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>
              <a:off x="505" y="1976"/>
              <a:ext cx="47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505" y="2265"/>
              <a:ext cx="47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>
              <a:off x="497" y="2980"/>
              <a:ext cx="478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505" y="836"/>
              <a:ext cx="0" cy="214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7"/>
            <p:cNvSpPr>
              <a:spLocks noChangeShapeType="1"/>
            </p:cNvSpPr>
            <p:nvPr/>
          </p:nvSpPr>
          <p:spPr bwMode="auto">
            <a:xfrm>
              <a:off x="2796" y="837"/>
              <a:ext cx="0" cy="21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>
              <a:off x="4003" y="847"/>
              <a:ext cx="9" cy="2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41"/>
            <p:cNvSpPr>
              <a:spLocks noChangeShapeType="1"/>
            </p:cNvSpPr>
            <p:nvPr/>
          </p:nvSpPr>
          <p:spPr bwMode="auto">
            <a:xfrm>
              <a:off x="5280" y="832"/>
              <a:ext cx="0" cy="2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4"/>
            <p:cNvSpPr>
              <a:spLocks noChangeShapeType="1"/>
            </p:cNvSpPr>
            <p:nvPr/>
          </p:nvSpPr>
          <p:spPr bwMode="auto">
            <a:xfrm>
              <a:off x="505" y="2554"/>
              <a:ext cx="47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81"/>
          <p:cNvSpPr>
            <a:spLocks noChangeArrowheads="1"/>
          </p:cNvSpPr>
          <p:nvPr/>
        </p:nvSpPr>
        <p:spPr bwMode="auto">
          <a:xfrm>
            <a:off x="762000" y="1458913"/>
            <a:ext cx="567649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Sterilization: A Review of World </a:t>
            </a:r>
            <a:r>
              <a:rPr lang="en-US" sz="2400" dirty="0" smtClean="0">
                <a:solidFill>
                  <a:srgbClr val="FFC000"/>
                </a:solidFill>
              </a:rPr>
              <a:t>Experience</a:t>
            </a:r>
            <a:endParaRPr lang="en-US" sz="2400" baseline="30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47800"/>
            <a:ext cx="7391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</a:t>
            </a:r>
          </a:p>
          <a:p>
            <a:endParaRPr lang="en-US" sz="4000" dirty="0" smtClean="0"/>
          </a:p>
          <a:p>
            <a:r>
              <a:rPr lang="en-US" sz="2400" dirty="0" smtClean="0"/>
              <a:t>The contraindications are not many: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	</a:t>
            </a:r>
            <a:r>
              <a:rPr lang="en-US" sz="2400" dirty="0" smtClean="0"/>
              <a:t>In </a:t>
            </a:r>
            <a:r>
              <a:rPr lang="en-US" sz="2400" dirty="0" smtClean="0"/>
              <a:t>a patient with a cardiac or pulmonary disease, </a:t>
            </a:r>
            <a:r>
              <a:rPr lang="en-US" sz="2400" dirty="0" smtClean="0"/>
              <a:t>	head </a:t>
            </a:r>
            <a:r>
              <a:rPr lang="en-US" sz="2400" dirty="0" smtClean="0"/>
              <a:t> </a:t>
            </a:r>
            <a:r>
              <a:rPr lang="en-US" sz="2400" dirty="0" smtClean="0"/>
              <a:t>low </a:t>
            </a:r>
            <a:r>
              <a:rPr lang="en-US" sz="2400" dirty="0" smtClean="0"/>
              <a:t>position and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are contraindicated.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  </a:t>
            </a:r>
            <a:r>
              <a:rPr lang="en-US" sz="2400" dirty="0" smtClean="0"/>
              <a:t>	 </a:t>
            </a:r>
            <a:r>
              <a:rPr lang="en-US" sz="2400" dirty="0" smtClean="0"/>
              <a:t>Previous abdominal surgery exposes the patient to </a:t>
            </a:r>
            <a:r>
              <a:rPr lang="en-US" sz="2400" dirty="0" smtClean="0"/>
              <a:t>	the  risk </a:t>
            </a:r>
            <a:r>
              <a:rPr lang="en-US" sz="2400" dirty="0" smtClean="0"/>
              <a:t>of intestinal trauma in case parietal </a:t>
            </a:r>
            <a:r>
              <a:rPr lang="en-US" sz="2400" dirty="0" smtClean="0"/>
              <a:t>	adhesions </a:t>
            </a:r>
            <a:r>
              <a:rPr lang="en-US" sz="2400" dirty="0" smtClean="0"/>
              <a:t>are present.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590800" y="457200"/>
            <a:ext cx="3961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 smtClean="0">
                <a:solidFill>
                  <a:srgbClr val="FFC000"/>
                </a:solidFill>
              </a:rPr>
              <a:t>Contraindications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sz="4000" dirty="0"/>
          </a:p>
        </p:txBody>
      </p:sp>
    </p:spTree>
  </p:cSld>
  <p:clrMapOvr>
    <a:masterClrMapping/>
  </p:clrMapOvr>
  <p:transition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002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  Puerperal cases. The fallopian tubes are   </a:t>
            </a:r>
          </a:p>
          <a:p>
            <a:r>
              <a:rPr lang="en-US" sz="2400" dirty="0" smtClean="0"/>
              <a:t>    oedematous and vascular and may easily get </a:t>
            </a:r>
          </a:p>
          <a:p>
            <a:r>
              <a:rPr lang="en-US" sz="2400" dirty="0" smtClean="0"/>
              <a:t>    torn. The uterus is soft and can get easily</a:t>
            </a:r>
          </a:p>
          <a:p>
            <a:r>
              <a:rPr lang="en-US" sz="2400" dirty="0" smtClean="0"/>
              <a:t>    perforated with the uterine manipulator.</a:t>
            </a:r>
          </a:p>
          <a:p>
            <a:endParaRPr lang="en-US" sz="24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  Extreme obesity, diaphragmatic, or umbilical </a:t>
            </a:r>
          </a:p>
          <a:p>
            <a:r>
              <a:rPr lang="en-US" sz="2400" dirty="0" smtClean="0"/>
              <a:t>    hernia.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  In PID, fallopian tubes may not be easily visible </a:t>
            </a:r>
          </a:p>
          <a:p>
            <a:r>
              <a:rPr lang="en-US" sz="2400" dirty="0" smtClean="0"/>
              <a:t>    amongst the adhesions.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ransition>
    <p:blind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Due </a:t>
            </a:r>
            <a:r>
              <a:rPr lang="en-US" sz="3200" dirty="0" smtClean="0"/>
              <a:t>to associated morbidity, the government of India has forbidden laparoscopic sterilization combined with medical termination of pregnancy (MTP) and in the puerperal period. </a:t>
            </a:r>
            <a:endParaRPr lang="en-US" sz="3200" dirty="0"/>
          </a:p>
        </p:txBody>
      </p:sp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381000"/>
            <a:ext cx="7848600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>
                <a:solidFill>
                  <a:srgbClr val="FF9933"/>
                </a:solidFill>
                <a:latin typeface="+mj-lt"/>
              </a:rPr>
              <a:t>BIO DATA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915400" cy="6986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FF9933"/>
                </a:solidFill>
                <a:latin typeface="Times New Roman" pitchFamily="18" charset="0"/>
              </a:rPr>
              <a:t>Dr. J. CHITRA  </a:t>
            </a:r>
            <a:r>
              <a:rPr lang="en-US" sz="2800" dirty="0">
                <a:solidFill>
                  <a:srgbClr val="FF9933"/>
                </a:solidFill>
                <a:latin typeface="Times New Roman" pitchFamily="18" charset="0"/>
              </a:rPr>
              <a:t>M.D., D.G.O., DN.B., MNAMS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Associate Professor in Kanyakumari Govt. Medical College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                                 - Department  of  O&amp;G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Past President           </a:t>
            </a:r>
            <a:r>
              <a:rPr lang="en-US" sz="2800" dirty="0">
                <a:latin typeface="Times New Roman" pitchFamily="18" charset="0"/>
              </a:rPr>
              <a:t>-  Nagercoil OG Society</a:t>
            </a:r>
          </a:p>
          <a:p>
            <a:pPr marL="342900" indent="-342900">
              <a:spcBef>
                <a:spcPct val="50000"/>
              </a:spcBef>
              <a:buFontTx/>
              <a:buAutoNum type="arabicPlain" startAt="1984"/>
            </a:pPr>
            <a:r>
              <a:rPr lang="en-US" sz="2800" dirty="0">
                <a:latin typeface="Times New Roman" pitchFamily="18" charset="0"/>
              </a:rPr>
              <a:t>-  MBBS           - Stanley Medical College  - Chennai.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1989-  D.G.O           - Madurai Medical College.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1994-  MD               -  Kasthuribhai Govt. Medical College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                                                            -  Chennai</a:t>
            </a:r>
          </a:p>
          <a:p>
            <a:pPr marL="342900" indent="-34290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4100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81000"/>
            <a:ext cx="1828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676400"/>
          <a:ext cx="8610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/>
                <a:gridCol w="1722120"/>
                <a:gridCol w="1454894"/>
                <a:gridCol w="1090186"/>
                <a:gridCol w="899160"/>
                <a:gridCol w="861060"/>
                <a:gridCol w="861060"/>
              </a:tblGrid>
              <a:tr h="76200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No. DEATH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FAILURE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GOVERNMENT</a:t>
                      </a:r>
                      <a:r>
                        <a:rPr lang="en-US" baseline="0" dirty="0" smtClean="0"/>
                        <a:t>     </a:t>
                      </a:r>
                    </a:p>
                    <a:p>
                      <a:r>
                        <a:rPr lang="en-US" baseline="0" dirty="0" smtClean="0"/>
                        <a:t>     HOSPITAL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PRIVATE</a:t>
                      </a:r>
                      <a:r>
                        <a:rPr lang="en-US" baseline="0" dirty="0" smtClean="0"/>
                        <a:t> HOSPITAL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2009 - 2010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2012 - 2011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2011 -2012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2012 - 2013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457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Failure rate in Govt. &amp; Private Hospital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blind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863" name="Group 95"/>
          <p:cNvGraphicFramePr>
            <a:graphicFrameLocks noGrp="1"/>
          </p:cNvGraphicFramePr>
          <p:nvPr>
            <p:ph idx="1"/>
          </p:nvPr>
        </p:nvGraphicFramePr>
        <p:xfrm>
          <a:off x="685800" y="1143000"/>
          <a:ext cx="7899400" cy="422776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90737"/>
                <a:gridCol w="2724150"/>
                <a:gridCol w="3084513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Procedure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Timing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Technique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anchorCtr="1" horzOverflow="overflow"/>
                </a:tc>
              </a:tr>
              <a:tr h="110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Minilaparotomy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Post Partum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Post Abortion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Interval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Mechanical Devices  (Clips, Rings)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Tubal Ligation or Excision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/>
                </a:tc>
              </a:tr>
              <a:tr h="1362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Laparoscopy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Interval Only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Electrocoagulation    (Unipolar, Bipolar)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Mechanical Devices (Clips, Rings)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/>
                </a:tc>
              </a:tr>
              <a:tr h="1127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Laparotomy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 conjunction with other surgery (Cesarean section,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salpingectomy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ovarian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cystectomy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etc.)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Mechanical Devices (Clips, Rings)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Tubal Ligation or Excision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60855" name="Text Box 87"/>
          <p:cNvSpPr txBox="1">
            <a:spLocks noChangeArrowheads="1"/>
          </p:cNvSpPr>
          <p:nvPr/>
        </p:nvSpPr>
        <p:spPr bwMode="auto">
          <a:xfrm>
            <a:off x="609600" y="5410200"/>
            <a:ext cx="79914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3500" indent="-63500">
              <a:spcBef>
                <a:spcPct val="50000"/>
              </a:spcBef>
            </a:pPr>
            <a:r>
              <a:rPr lang="en-US" sz="1200" baseline="30000" dirty="0"/>
              <a:t>1	</a:t>
            </a:r>
            <a:r>
              <a:rPr lang="en-US" sz="1200" dirty="0"/>
              <a:t>Female Sterilization In: Landry E, ed. Contraceptive </a:t>
            </a:r>
            <a:r>
              <a:rPr lang="en-US" sz="1400" dirty="0"/>
              <a:t>Sterilization</a:t>
            </a:r>
            <a:r>
              <a:rPr lang="en-US" sz="1200" dirty="0"/>
              <a:t>: Global Issues and Trends. New York: Engender Health; 2002: 139-160</a:t>
            </a:r>
          </a:p>
        </p:txBody>
      </p:sp>
      <p:sp>
        <p:nvSpPr>
          <p:cNvPr id="160862" name="Rectangle 94"/>
          <p:cNvSpPr>
            <a:spLocks noChangeArrowheads="1"/>
          </p:cNvSpPr>
          <p:nvPr/>
        </p:nvSpPr>
        <p:spPr bwMode="auto">
          <a:xfrm>
            <a:off x="708025" y="185738"/>
            <a:ext cx="64198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Methods of Female Sterilization</a:t>
            </a:r>
            <a:r>
              <a:rPr lang="en-US" sz="3600" baseline="30000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60864" name="Text Box 96"/>
          <p:cNvSpPr txBox="1">
            <a:spLocks noChangeArrowheads="1"/>
          </p:cNvSpPr>
          <p:nvPr/>
        </p:nvSpPr>
        <p:spPr bwMode="auto">
          <a:xfrm>
            <a:off x="685800" y="5943600"/>
            <a:ext cx="75120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Since 2002, </a:t>
            </a:r>
            <a:r>
              <a:rPr lang="en-US" dirty="0" err="1">
                <a:latin typeface="Arial" charset="0"/>
              </a:rPr>
              <a:t>hysteroscopic</a:t>
            </a:r>
            <a:r>
              <a:rPr lang="en-US" dirty="0">
                <a:latin typeface="Arial" charset="0"/>
              </a:rPr>
              <a:t> methods are available and can be performed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interval-only (</a:t>
            </a:r>
            <a:r>
              <a:rPr lang="en-US" dirty="0" err="1">
                <a:latin typeface="Arial" charset="0"/>
              </a:rPr>
              <a:t>Essure</a:t>
            </a:r>
            <a:r>
              <a:rPr lang="en-US" dirty="0">
                <a:latin typeface="Arial" charset="0"/>
              </a:rPr>
              <a:t> and </a:t>
            </a:r>
            <a:r>
              <a:rPr lang="en-US" dirty="0" err="1">
                <a:latin typeface="Arial" charset="0"/>
              </a:rPr>
              <a:t>Adiana</a:t>
            </a:r>
            <a:r>
              <a:rPr lang="en-US" dirty="0">
                <a:latin typeface="Arial" charset="0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752600"/>
            <a:ext cx="899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C000"/>
                </a:solidFill>
              </a:rPr>
              <a:t>Note</a:t>
            </a:r>
            <a:r>
              <a:rPr lang="en-US" sz="3600" dirty="0"/>
              <a:t> : Tubectomy does not increase the incidence of ectopic pregnancy. 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However</a:t>
            </a:r>
            <a:r>
              <a:rPr lang="en-US" sz="3600" dirty="0"/>
              <a:t>, if a woman does become </a:t>
            </a:r>
            <a:r>
              <a:rPr lang="en-US" sz="3600" dirty="0" smtClean="0"/>
              <a:t>pregnant after </a:t>
            </a:r>
            <a:r>
              <a:rPr lang="en-US" sz="3600" dirty="0"/>
              <a:t>tubectomy, she is more likely to have an ectopic pregnancy. (Pollack 1993). </a:t>
            </a:r>
            <a:endParaRPr lang="en-US" sz="3600" dirty="0" smtClean="0"/>
          </a:p>
          <a:p>
            <a:endParaRPr lang="en-US" sz="3600" dirty="0" smtClean="0"/>
          </a:p>
        </p:txBody>
      </p:sp>
    </p:spTree>
  </p:cSld>
  <p:clrMapOvr>
    <a:masterClrMapping/>
  </p:clrMapOvr>
  <p:transition>
    <p:blind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94692"/>
            <a:ext cx="84582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>
                <a:solidFill>
                  <a:srgbClr val="FFC000"/>
                </a:solidFill>
              </a:rPr>
              <a:t>Case </a:t>
            </a:r>
            <a:r>
              <a:rPr lang="en-US" sz="4400" u="sng" dirty="0" smtClean="0">
                <a:solidFill>
                  <a:srgbClr val="FFC000"/>
                </a:solidFill>
              </a:rPr>
              <a:t>Selection</a:t>
            </a:r>
          </a:p>
          <a:p>
            <a:endParaRPr lang="en-US" dirty="0"/>
          </a:p>
          <a:p>
            <a:endParaRPr lang="en-US" sz="2000" b="1" dirty="0"/>
          </a:p>
          <a:p>
            <a:r>
              <a:rPr lang="en-US" sz="2400" dirty="0" smtClean="0"/>
              <a:t>Self-declaration </a:t>
            </a:r>
            <a:r>
              <a:rPr lang="en-US" sz="2400" dirty="0"/>
              <a:t>by the client will be the basis for compiling this information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   </a:t>
            </a:r>
            <a:r>
              <a:rPr lang="en-US" sz="2400" dirty="0" smtClean="0"/>
              <a:t>Clients </a:t>
            </a:r>
            <a:r>
              <a:rPr lang="en-US" sz="2400" dirty="0"/>
              <a:t>should be married (including ever-married</a:t>
            </a:r>
            <a:r>
              <a:rPr lang="en-US" sz="2400" dirty="0" smtClean="0"/>
              <a:t>).</a:t>
            </a:r>
          </a:p>
          <a:p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   </a:t>
            </a:r>
            <a:r>
              <a:rPr lang="en-US" sz="2400" dirty="0" smtClean="0"/>
              <a:t>Female </a:t>
            </a:r>
            <a:r>
              <a:rPr lang="en-US" sz="2400" dirty="0"/>
              <a:t>clients should be below the age of 49 years and </a:t>
            </a:r>
            <a:r>
              <a:rPr lang="en-US" sz="2400" dirty="0" smtClean="0"/>
              <a:t>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above </a:t>
            </a:r>
            <a:r>
              <a:rPr lang="en-US" sz="2400" dirty="0"/>
              <a:t>the age of </a:t>
            </a:r>
            <a:r>
              <a:rPr lang="en-US" sz="2400" dirty="0" smtClean="0"/>
              <a:t>22 years.</a:t>
            </a:r>
          </a:p>
          <a:p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    </a:t>
            </a:r>
            <a:r>
              <a:rPr lang="en-US" sz="2400" dirty="0" smtClean="0"/>
              <a:t>The </a:t>
            </a:r>
            <a:r>
              <a:rPr lang="en-US" sz="2400" dirty="0"/>
              <a:t>couple should have at least one child, whose age is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above </a:t>
            </a:r>
            <a:r>
              <a:rPr lang="en-US" sz="2400" dirty="0"/>
              <a:t>one year, </a:t>
            </a:r>
            <a:r>
              <a:rPr lang="en-US" sz="2400" dirty="0" smtClean="0"/>
              <a:t>unless </a:t>
            </a:r>
            <a:r>
              <a:rPr lang="en-US" sz="2400" dirty="0"/>
              <a:t>the sterilization </a:t>
            </a:r>
            <a:r>
              <a:rPr lang="en-US" sz="2400" dirty="0" smtClean="0"/>
              <a:t>is medically </a:t>
            </a:r>
            <a:r>
              <a:rPr lang="en-US" sz="2400" dirty="0"/>
              <a:t>indicated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blind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828800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/>
              <a:t>  </a:t>
            </a:r>
            <a:r>
              <a:rPr lang="en-US" sz="3200" dirty="0" smtClean="0"/>
              <a:t>Clients must be in a sound state of mind, so as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to understand the full implications of sterilization.</a:t>
            </a:r>
          </a:p>
          <a:p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/>
              <a:t> </a:t>
            </a:r>
            <a:r>
              <a:rPr lang="en-US" sz="3200" dirty="0" smtClean="0"/>
              <a:t>Mentally ill clients must be certified by a   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psychiatrist, and a statement should be given by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the legal guardian/spouse regarding the soundness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of the client’s state of mind.</a:t>
            </a:r>
            <a:endParaRPr lang="en-US" sz="3200" dirty="0"/>
          </a:p>
        </p:txBody>
      </p:sp>
    </p:spTree>
  </p:cSld>
  <p:clrMapOvr>
    <a:masterClrMapping/>
  </p:clrMapOvr>
  <p:transition>
    <p:blind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81000"/>
            <a:ext cx="6660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Counselling and Informed Consent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514600"/>
            <a:ext cx="7696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	</a:t>
            </a:r>
            <a:r>
              <a:rPr lang="en-US" sz="3200" dirty="0" smtClean="0"/>
              <a:t>Informed </a:t>
            </a:r>
            <a:r>
              <a:rPr lang="en-US" sz="3200" dirty="0" smtClean="0"/>
              <a:t>consent is needed, which is given and signed by the client herself.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ransition>
    <p:blind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3810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Post-Procedure </a:t>
            </a:r>
            <a:r>
              <a:rPr lang="en-US" sz="4000" dirty="0" smtClean="0">
                <a:solidFill>
                  <a:srgbClr val="FFC000"/>
                </a:solidFill>
              </a:rPr>
              <a:t>Counselling 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6764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	This </a:t>
            </a:r>
            <a:r>
              <a:rPr lang="en-US" sz="2400" dirty="0" smtClean="0"/>
              <a:t>is usually done after surgery before discharging client from the facility. Some elements of </a:t>
            </a:r>
            <a:r>
              <a:rPr lang="en-US" sz="2400" dirty="0" err="1" smtClean="0"/>
              <a:t>thiscounselling</a:t>
            </a:r>
            <a:r>
              <a:rPr lang="en-US" sz="2400" dirty="0" smtClean="0"/>
              <a:t>, however, should have been done earlier and reinforced at this time (e.g., pain at the </a:t>
            </a:r>
            <a:r>
              <a:rPr lang="en-US" sz="2400" dirty="0" err="1" smtClean="0"/>
              <a:t>incisionsite</a:t>
            </a:r>
            <a:r>
              <a:rPr lang="en-US" sz="2400" dirty="0" smtClean="0"/>
              <a:t> </a:t>
            </a:r>
            <a:r>
              <a:rPr lang="en-US" sz="2400" dirty="0" smtClean="0"/>
              <a:t>for a few days and other common side-effects</a:t>
            </a:r>
            <a:r>
              <a:rPr lang="en-US" sz="2400" dirty="0" smtClean="0"/>
              <a:t>).</a:t>
            </a:r>
          </a:p>
          <a:p>
            <a:endParaRPr lang="en-US" sz="2400" dirty="0" smtClean="0"/>
          </a:p>
          <a:p>
            <a:r>
              <a:rPr lang="en-US" sz="2400" dirty="0" smtClean="0"/>
              <a:t>	The </a:t>
            </a:r>
            <a:r>
              <a:rPr lang="en-US" sz="2400" dirty="0" smtClean="0"/>
              <a:t>focus of post-procedure </a:t>
            </a:r>
            <a:r>
              <a:rPr lang="en-US" sz="2400" dirty="0" err="1" smtClean="0"/>
              <a:t>counselling</a:t>
            </a:r>
            <a:r>
              <a:rPr lang="en-US" sz="2400" dirty="0" smtClean="0"/>
              <a:t> is however on warning signs (e.g., fever, persistent abdominal</a:t>
            </a:r>
          </a:p>
          <a:p>
            <a:r>
              <a:rPr lang="en-US" sz="2400" dirty="0" smtClean="0"/>
              <a:t>pain, bleeding or pus at the incision site) which indicate the need for a quick return to the </a:t>
            </a:r>
            <a:r>
              <a:rPr lang="en-US" sz="2400" dirty="0" smtClean="0"/>
              <a:t>clinic</a:t>
            </a:r>
            <a:endParaRPr lang="en-US" sz="2400" dirty="0"/>
          </a:p>
        </p:txBody>
      </p:sp>
    </p:spTree>
  </p:cSld>
  <p:clrMapOvr>
    <a:masterClrMapping/>
  </p:clrMapOvr>
  <p:transition>
    <p:blind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828800"/>
            <a:ext cx="792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In addition</a:t>
            </a:r>
            <a:r>
              <a:rPr lang="en-US" sz="2800" dirty="0" smtClean="0"/>
              <a:t>, the client should be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C000"/>
                </a:solidFill>
              </a:rPr>
              <a:t> 	</a:t>
            </a:r>
            <a:r>
              <a:rPr lang="en-US" sz="2800" dirty="0" smtClean="0"/>
              <a:t> </a:t>
            </a:r>
            <a:r>
              <a:rPr lang="en-US" sz="2800" dirty="0" smtClean="0"/>
              <a:t>Informed about whom to contact, if she </a:t>
            </a:r>
            <a:r>
              <a:rPr lang="en-US" sz="2800" dirty="0" smtClean="0"/>
              <a:t>	develops </a:t>
            </a:r>
            <a:r>
              <a:rPr lang="en-US" sz="2800" dirty="0" smtClean="0"/>
              <a:t>any problems ( warning signs ) or </a:t>
            </a:r>
            <a:r>
              <a:rPr lang="en-US" sz="2800" dirty="0" smtClean="0"/>
              <a:t>	has </a:t>
            </a:r>
            <a:r>
              <a:rPr lang="en-US" sz="2800" dirty="0" smtClean="0"/>
              <a:t>any </a:t>
            </a:r>
            <a:r>
              <a:rPr lang="en-US" sz="2800" dirty="0" smtClean="0"/>
              <a:t>concerns, and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/>
              <a:t> 	Given </a:t>
            </a:r>
            <a:r>
              <a:rPr lang="en-US" sz="2800" dirty="0" smtClean="0"/>
              <a:t>written information (</a:t>
            </a:r>
            <a:r>
              <a:rPr lang="en-US" sz="2800" dirty="0" err="1" smtClean="0"/>
              <a:t>e.g</a:t>
            </a:r>
            <a:r>
              <a:rPr lang="en-US" sz="2800" dirty="0" smtClean="0"/>
              <a:t> Follow-up </a:t>
            </a:r>
            <a:r>
              <a:rPr lang="en-US" sz="2800" dirty="0" smtClean="0"/>
              <a:t>	Card </a:t>
            </a:r>
            <a:r>
              <a:rPr lang="en-US" sz="2800" dirty="0" smtClean="0"/>
              <a:t>) on the dates of her follow-up visits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  <p:transition>
    <p:blinds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514600"/>
            <a:ext cx="792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	Consent </a:t>
            </a:r>
            <a:r>
              <a:rPr lang="en-US" sz="2800" dirty="0" smtClean="0"/>
              <a:t>for tubectomy should not be obtained when physical or emotional factors may </a:t>
            </a:r>
            <a:r>
              <a:rPr lang="en-US" sz="2800" dirty="0" smtClean="0"/>
              <a:t>compromise a </a:t>
            </a:r>
            <a:r>
              <a:rPr lang="en-US" sz="2800" dirty="0" smtClean="0"/>
              <a:t>client’s ability to make a carefully considered decision about contraception.</a:t>
            </a:r>
            <a:endParaRPr lang="en-US" sz="2800" dirty="0"/>
          </a:p>
        </p:txBody>
      </p:sp>
    </p:spTree>
  </p:cSld>
  <p:clrMapOvr>
    <a:masterClrMapping/>
  </p:clrMapOvr>
  <p:transition>
    <p:blinds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859340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	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smtClean="0"/>
              <a:t>There is no requirement for spousal consent legally, but because tubectomy is a permanent </a:t>
            </a:r>
            <a:r>
              <a:rPr lang="en-US" sz="2800" b="1" dirty="0" smtClean="0"/>
              <a:t>procedure, </a:t>
            </a:r>
            <a:r>
              <a:rPr lang="en-US" sz="2800" dirty="0" smtClean="0"/>
              <a:t>a </a:t>
            </a:r>
            <a:r>
              <a:rPr lang="en-US" sz="2800" dirty="0" smtClean="0"/>
              <a:t>joint decision usually will mean more satisfied clients and fewer complaints to health workers following </a:t>
            </a:r>
            <a:r>
              <a:rPr lang="en-US" sz="2800" dirty="0" smtClean="0"/>
              <a:t>the surgery</a:t>
            </a:r>
            <a:r>
              <a:rPr lang="en-US" sz="2800" dirty="0" smtClean="0"/>
              <a:t>. It may be advisable to find out how the spouse feels about adopting the method. If the spouse is not </a:t>
            </a:r>
            <a:r>
              <a:rPr lang="en-US" sz="2800" dirty="0" smtClean="0"/>
              <a:t>in </a:t>
            </a:r>
            <a:r>
              <a:rPr lang="en-US" sz="2800" dirty="0" err="1" smtClean="0"/>
              <a:t>favour</a:t>
            </a:r>
            <a:r>
              <a:rPr lang="en-US" sz="2800" dirty="0" smtClean="0"/>
              <a:t> </a:t>
            </a:r>
            <a:r>
              <a:rPr lang="en-US" sz="2800" dirty="0" smtClean="0"/>
              <a:t>of it, the provider should caution the client about going ahead with the procedure.</a:t>
            </a:r>
            <a:endParaRPr lang="en-US" sz="2800" dirty="0"/>
          </a:p>
        </p:txBody>
      </p:sp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779687"/>
            <a:ext cx="769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>
                <a:solidFill>
                  <a:srgbClr val="FFC000"/>
                </a:solidFill>
              </a:rPr>
              <a:t>    </a:t>
            </a:r>
            <a:r>
              <a:rPr lang="en-US" sz="3200" dirty="0" smtClean="0"/>
              <a:t>Worldwide </a:t>
            </a:r>
            <a:r>
              <a:rPr lang="en-US" sz="3200" dirty="0"/>
              <a:t>Female Sterilization is the </a:t>
            </a:r>
            <a:r>
              <a:rPr lang="en-US" sz="3200" dirty="0" smtClean="0"/>
              <a:t>	most </a:t>
            </a:r>
            <a:r>
              <a:rPr lang="en-US" sz="3200" dirty="0"/>
              <a:t>popular and effective method of </a:t>
            </a:r>
            <a:r>
              <a:rPr lang="en-US" sz="3200" dirty="0" smtClean="0"/>
              <a:t>	contraception.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C000"/>
                </a:solidFill>
              </a:rPr>
              <a:t> 	</a:t>
            </a:r>
            <a:r>
              <a:rPr lang="en-US" sz="3200" dirty="0" smtClean="0"/>
              <a:t>In </a:t>
            </a:r>
            <a:r>
              <a:rPr lang="en-US" sz="3200" dirty="0" smtClean="0"/>
              <a:t>addition </a:t>
            </a:r>
            <a:r>
              <a:rPr lang="en-US" sz="3200" dirty="0"/>
              <a:t>to being permanent, it is safe </a:t>
            </a:r>
            <a:r>
              <a:rPr lang="en-US" sz="3200" dirty="0" smtClean="0"/>
              <a:t>	and </a:t>
            </a:r>
            <a:r>
              <a:rPr lang="en-US" sz="3200" dirty="0"/>
              <a:t>relatively free from side </a:t>
            </a:r>
            <a:r>
              <a:rPr lang="en-US" sz="3200" dirty="0" smtClean="0"/>
              <a:t>effects</a:t>
            </a:r>
            <a:r>
              <a:rPr lang="en-US" sz="3200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C000"/>
                </a:solidFill>
              </a:rPr>
              <a:t> 	</a:t>
            </a:r>
            <a:r>
              <a:rPr lang="en-US" sz="3200" dirty="0" smtClean="0"/>
              <a:t>It </a:t>
            </a:r>
            <a:r>
              <a:rPr lang="en-US" sz="3200" dirty="0" smtClean="0"/>
              <a:t>is </a:t>
            </a:r>
            <a:r>
              <a:rPr lang="en-US" sz="3200" dirty="0"/>
              <a:t>the most commonly accepted </a:t>
            </a:r>
            <a:r>
              <a:rPr lang="en-US" sz="3200" dirty="0" smtClean="0"/>
              <a:t>	method </a:t>
            </a:r>
            <a:r>
              <a:rPr lang="en-US" sz="3200" dirty="0"/>
              <a:t>among eligible couples.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457200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</a:rPr>
              <a:t>Introduction</a:t>
            </a:r>
          </a:p>
        </p:txBody>
      </p:sp>
    </p:spTree>
  </p:cSld>
  <p:clrMapOvr>
    <a:masterClrMapping/>
  </p:clrMapOvr>
  <p:transition>
    <p:blinds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81000"/>
            <a:ext cx="5211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Medical Eligibility Criteria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72084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	With </a:t>
            </a:r>
            <a:r>
              <a:rPr lang="en-US" sz="2800" dirty="0" smtClean="0"/>
              <a:t>proper </a:t>
            </a:r>
            <a:r>
              <a:rPr lang="en-US" sz="2800" dirty="0" err="1" smtClean="0"/>
              <a:t>counselling</a:t>
            </a:r>
            <a:r>
              <a:rPr lang="en-US" sz="2800" dirty="0" smtClean="0"/>
              <a:t> and informed consent most women an can have female sterilization safely</a:t>
            </a:r>
            <a:r>
              <a:rPr lang="en-US" sz="2800" dirty="0" smtClean="0"/>
              <a:t>. However</a:t>
            </a:r>
            <a:r>
              <a:rPr lang="en-US" sz="2800" dirty="0" smtClean="0"/>
              <a:t>, certain conditions or circumstances require some precautions either in timing of the </a:t>
            </a:r>
            <a:r>
              <a:rPr lang="en-US" sz="2800" dirty="0" smtClean="0"/>
              <a:t>procedure or </a:t>
            </a:r>
            <a:r>
              <a:rPr lang="en-US" sz="2800" dirty="0" smtClean="0"/>
              <a:t>selection of the facility where the procedure is to be performed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r>
              <a:rPr lang="en-US" sz="2800" dirty="0" smtClean="0"/>
              <a:t>	A </a:t>
            </a:r>
            <a:r>
              <a:rPr lang="en-US" sz="2800" dirty="0" smtClean="0"/>
              <a:t>targeted medical history, physical examination and laboratory investigations need to be </a:t>
            </a:r>
            <a:r>
              <a:rPr lang="en-US" sz="2800" dirty="0" smtClean="0"/>
              <a:t>completed to </a:t>
            </a:r>
            <a:r>
              <a:rPr lang="en-US" sz="2800" dirty="0" smtClean="0"/>
              <a:t>ascertain eligibility for surgery.</a:t>
            </a:r>
            <a:endParaRPr lang="en-US" sz="2800" dirty="0"/>
          </a:p>
        </p:txBody>
      </p:sp>
    </p:spTree>
  </p:cSld>
  <p:clrMapOvr>
    <a:masterClrMapping/>
  </p:clrMapOvr>
  <p:transition>
    <p:blinds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981200"/>
            <a:ext cx="784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	The </a:t>
            </a:r>
            <a:r>
              <a:rPr lang="en-US" sz="2800" dirty="0" smtClean="0"/>
              <a:t>World Health Organization (WHO) has developed: Medical Eligibility Criteria” (MEC) a system </a:t>
            </a:r>
            <a:r>
              <a:rPr lang="en-US" sz="2800" dirty="0" smtClean="0"/>
              <a:t>for assessing </a:t>
            </a:r>
            <a:r>
              <a:rPr lang="en-US" sz="2800" dirty="0" smtClean="0">
                <a:solidFill>
                  <a:srgbClr val="FFC000"/>
                </a:solidFill>
              </a:rPr>
              <a:t>how, when and where minilap tubectomy procedures should be performed and </a:t>
            </a:r>
            <a:r>
              <a:rPr lang="en-US" sz="2800" dirty="0" smtClean="0">
                <a:solidFill>
                  <a:srgbClr val="FFC000"/>
                </a:solidFill>
              </a:rPr>
              <a:t>categorizes</a:t>
            </a:r>
            <a:r>
              <a:rPr lang="en-US" sz="2800" b="1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 smtClean="0"/>
              <a:t>various medical conditions into:</a:t>
            </a:r>
            <a:endParaRPr lang="en-US" sz="2800" dirty="0"/>
          </a:p>
        </p:txBody>
      </p:sp>
    </p:spTree>
  </p:cSld>
  <p:clrMapOvr>
    <a:masterClrMapping/>
  </p:clrMapOvr>
  <p:transition>
    <p:blinds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76400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A (Accept),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C (Caution),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D (Delay), and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S (Special</a:t>
            </a:r>
            <a:r>
              <a:rPr lang="en-US" sz="2800" dirty="0" smtClean="0">
                <a:solidFill>
                  <a:srgbClr val="FFC000"/>
                </a:solidFill>
              </a:rPr>
              <a:t>)</a:t>
            </a:r>
          </a:p>
          <a:p>
            <a:endParaRPr lang="en-US" sz="2800" b="1" dirty="0" smtClean="0"/>
          </a:p>
          <a:p>
            <a:r>
              <a:rPr lang="en-US" sz="2800" dirty="0" smtClean="0"/>
              <a:t>	In </a:t>
            </a:r>
            <a:r>
              <a:rPr lang="en-US" sz="2800" dirty="0" smtClean="0"/>
              <a:t>order to maximize access to quality minilap tubectomy services, the WHO Eligibility Criteria have </a:t>
            </a:r>
            <a:r>
              <a:rPr lang="en-US" sz="2800" dirty="0" smtClean="0"/>
              <a:t>been adapted </a:t>
            </a:r>
            <a:r>
              <a:rPr lang="en-US" sz="2800" dirty="0" smtClean="0"/>
              <a:t>by countries according to need. The WHO MEC, modified as per Indian conditions is as follows:</a:t>
            </a:r>
            <a:endParaRPr lang="en-US" sz="2800" dirty="0"/>
          </a:p>
        </p:txBody>
      </p:sp>
    </p:spTree>
  </p:cSld>
  <p:clrMapOvr>
    <a:masterClrMapping/>
  </p:clrMapOvr>
  <p:transition>
    <p:blinds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997839"/>
            <a:ext cx="7924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A (Accept), C (Caution), D (Delay), and S (Special)</a:t>
            </a:r>
          </a:p>
          <a:p>
            <a:endParaRPr lang="en-US" sz="2800" i="1" dirty="0" smtClean="0"/>
          </a:p>
          <a:p>
            <a:r>
              <a:rPr lang="en-US" sz="2800" i="1" dirty="0" smtClean="0"/>
              <a:t>	All </a:t>
            </a:r>
            <a:r>
              <a:rPr lang="en-US" sz="2800" i="1" dirty="0" smtClean="0"/>
              <a:t>women can have female sterilization. No medical conditions prevent a woman from undergoing </a:t>
            </a:r>
            <a:r>
              <a:rPr lang="en-US" sz="2800" i="1" dirty="0" smtClean="0"/>
              <a:t>female </a:t>
            </a:r>
            <a:r>
              <a:rPr lang="en-US" sz="2800" dirty="0" smtClean="0"/>
              <a:t>sterilization</a:t>
            </a:r>
            <a:r>
              <a:rPr lang="en-US" sz="2800" dirty="0" smtClean="0"/>
              <a:t>, but may limit when, where, or how the female sterilization procedure should be performed.</a:t>
            </a:r>
          </a:p>
          <a:p>
            <a:endParaRPr lang="en-US" sz="3200" dirty="0"/>
          </a:p>
        </p:txBody>
      </p:sp>
    </p:spTree>
  </p:cSld>
  <p:clrMapOvr>
    <a:masterClrMapping/>
  </p:clrMapOvr>
  <p:transition>
    <p:blinds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362200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ACCEPT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</a:p>
          <a:p>
            <a:endParaRPr lang="en-US" sz="2800" b="1" dirty="0" smtClean="0"/>
          </a:p>
          <a:p>
            <a:r>
              <a:rPr lang="en-US" sz="2800" dirty="0" smtClean="0"/>
              <a:t>	The </a:t>
            </a:r>
            <a:r>
              <a:rPr lang="en-US" sz="2800" dirty="0" smtClean="0"/>
              <a:t>majority of clients are classified under </a:t>
            </a:r>
            <a:r>
              <a:rPr lang="en-US" sz="2800" b="1" dirty="0" smtClean="0"/>
              <a:t>‘Accept’, and the procedure can be performed in </a:t>
            </a:r>
            <a:r>
              <a:rPr lang="en-US" sz="2800" b="1" dirty="0" smtClean="0"/>
              <a:t>most </a:t>
            </a:r>
            <a:r>
              <a:rPr lang="en-US" sz="2800" dirty="0" smtClean="0"/>
              <a:t>clinical </a:t>
            </a:r>
            <a:r>
              <a:rPr lang="en-US" sz="2800" dirty="0" smtClean="0"/>
              <a:t>settings.</a:t>
            </a:r>
            <a:endParaRPr lang="en-US" sz="2800" dirty="0"/>
          </a:p>
        </p:txBody>
      </p:sp>
    </p:spTree>
  </p:cSld>
  <p:clrMapOvr>
    <a:masterClrMapping/>
  </p:clrMapOvr>
  <p:transition>
    <p:blinds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600200"/>
            <a:ext cx="838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CAUTION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</a:p>
          <a:p>
            <a:endParaRPr lang="en-US" sz="2800" b="1" dirty="0" smtClean="0">
              <a:solidFill>
                <a:srgbClr val="FFC000"/>
              </a:solidFill>
            </a:endParaRPr>
          </a:p>
          <a:p>
            <a:r>
              <a:rPr lang="en-US" sz="2800" dirty="0" smtClean="0"/>
              <a:t>	Clients </a:t>
            </a:r>
            <a:r>
              <a:rPr lang="en-US" sz="2800" dirty="0" smtClean="0"/>
              <a:t>identified with conditions requiring </a:t>
            </a:r>
            <a:r>
              <a:rPr lang="en-US" sz="2800" b="1" dirty="0" smtClean="0"/>
              <a:t>‘Caution’ can be provided minilap tubectomy in </a:t>
            </a:r>
            <a:r>
              <a:rPr lang="en-US" sz="2800" b="1" dirty="0" smtClean="0"/>
              <a:t>routine </a:t>
            </a:r>
            <a:r>
              <a:rPr lang="en-US" sz="2800" dirty="0" smtClean="0"/>
              <a:t>setting </a:t>
            </a:r>
            <a:r>
              <a:rPr lang="en-US" sz="2800" dirty="0" smtClean="0"/>
              <a:t>but with extra preparation and precautions, as required. The conditions included in this category</a:t>
            </a:r>
          </a:p>
          <a:p>
            <a:r>
              <a:rPr lang="en-US" sz="2800" dirty="0" smtClean="0"/>
              <a:t>are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C000"/>
                </a:solidFill>
              </a:rPr>
              <a:t>1</a:t>
            </a:r>
            <a:r>
              <a:rPr lang="en-US" sz="2800" dirty="0" smtClean="0"/>
              <a:t> 	Moderate </a:t>
            </a:r>
            <a:r>
              <a:rPr lang="en-US" sz="2800" dirty="0" smtClean="0"/>
              <a:t>iron deficiency anemia (</a:t>
            </a:r>
            <a:r>
              <a:rPr lang="en-US" sz="2800" dirty="0" err="1" smtClean="0"/>
              <a:t>Hb</a:t>
            </a:r>
            <a:r>
              <a:rPr lang="en-US" sz="2800" dirty="0" smtClean="0"/>
              <a:t> 7 - 10 g/dl)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2	</a:t>
            </a:r>
            <a:r>
              <a:rPr lang="en-US" sz="2800" dirty="0" smtClean="0"/>
              <a:t> </a:t>
            </a:r>
            <a:r>
              <a:rPr lang="en-US" sz="2800" dirty="0" smtClean="0"/>
              <a:t>Previous abdominal or pelvic surgery</a:t>
            </a:r>
            <a:endParaRPr lang="en-US" sz="2800" dirty="0"/>
          </a:p>
        </p:txBody>
      </p:sp>
    </p:spTree>
  </p:cSld>
  <p:clrMapOvr>
    <a:masterClrMapping/>
  </p:clrMapOvr>
  <p:transition>
    <p:blinds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17693"/>
            <a:ext cx="8229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3</a:t>
            </a:r>
            <a:r>
              <a:rPr lang="en-US" sz="2400" dirty="0" smtClean="0"/>
              <a:t> 	Obesity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4</a:t>
            </a:r>
            <a:r>
              <a:rPr lang="en-US" sz="2400" dirty="0" smtClean="0"/>
              <a:t> 	Controlled </a:t>
            </a:r>
            <a:r>
              <a:rPr lang="en-US" sz="2400" dirty="0" smtClean="0"/>
              <a:t>BP (140-159/ 90-99)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5</a:t>
            </a:r>
            <a:r>
              <a:rPr lang="en-US" sz="2400" dirty="0" smtClean="0"/>
              <a:t> 	Uncomplicated </a:t>
            </a:r>
            <a:r>
              <a:rPr lang="en-US" sz="2400" dirty="0" smtClean="0"/>
              <a:t>heart disease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6 	</a:t>
            </a:r>
            <a:r>
              <a:rPr lang="en-US" sz="2400" dirty="0" smtClean="0"/>
              <a:t>History </a:t>
            </a:r>
            <a:r>
              <a:rPr lang="en-US" sz="2400" dirty="0" smtClean="0"/>
              <a:t>of ischemic heart disease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7</a:t>
            </a:r>
            <a:r>
              <a:rPr lang="en-US" sz="2400" dirty="0" smtClean="0"/>
              <a:t> 	Stroke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8 	</a:t>
            </a:r>
            <a:r>
              <a:rPr lang="en-US" sz="2400" dirty="0" smtClean="0"/>
              <a:t>History </a:t>
            </a:r>
            <a:r>
              <a:rPr lang="en-US" sz="2400" dirty="0" smtClean="0"/>
              <a:t>of </a:t>
            </a:r>
            <a:r>
              <a:rPr lang="en-US" sz="2400" dirty="0" err="1" smtClean="0"/>
              <a:t>cerebro</a:t>
            </a:r>
            <a:r>
              <a:rPr lang="en-US" sz="2400" dirty="0" smtClean="0"/>
              <a:t>-vascular accident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9</a:t>
            </a:r>
            <a:r>
              <a:rPr lang="en-US" sz="2400" dirty="0" smtClean="0"/>
              <a:t>	History </a:t>
            </a:r>
            <a:r>
              <a:rPr lang="en-US" sz="2400" dirty="0" smtClean="0"/>
              <a:t>of deep vein thrombosis or pulmonary embolism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10</a:t>
            </a:r>
            <a:r>
              <a:rPr lang="en-US" sz="2400" dirty="0" smtClean="0"/>
              <a:t>	 </a:t>
            </a:r>
            <a:r>
              <a:rPr lang="en-US" sz="2400" dirty="0" smtClean="0"/>
              <a:t>Epilepsy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11</a:t>
            </a:r>
            <a:r>
              <a:rPr lang="en-US" sz="2400" dirty="0" smtClean="0"/>
              <a:t> 	Depressive </a:t>
            </a:r>
            <a:r>
              <a:rPr lang="en-US" sz="2400" dirty="0" smtClean="0"/>
              <a:t>disorders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12</a:t>
            </a:r>
            <a:r>
              <a:rPr lang="en-US" sz="2400" dirty="0" smtClean="0"/>
              <a:t> 	Current </a:t>
            </a:r>
            <a:r>
              <a:rPr lang="en-US" sz="2400" dirty="0" smtClean="0"/>
              <a:t>breast cancer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13</a:t>
            </a:r>
            <a:r>
              <a:rPr lang="en-US" sz="2400" dirty="0" smtClean="0"/>
              <a:t> 	Uterine </a:t>
            </a:r>
            <a:r>
              <a:rPr lang="en-US" sz="2400" dirty="0" smtClean="0"/>
              <a:t>fibroids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14</a:t>
            </a:r>
            <a:r>
              <a:rPr lang="en-US" sz="2400" dirty="0" smtClean="0"/>
              <a:t> 	PID </a:t>
            </a:r>
            <a:r>
              <a:rPr lang="en-US" sz="2400" dirty="0" smtClean="0"/>
              <a:t>without subsequent pregnancy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15</a:t>
            </a:r>
            <a:r>
              <a:rPr lang="en-US" sz="2400" dirty="0" smtClean="0"/>
              <a:t> 	Uncomplicated </a:t>
            </a:r>
            <a:r>
              <a:rPr lang="en-US" sz="2400" dirty="0" smtClean="0"/>
              <a:t>diabetes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16</a:t>
            </a:r>
            <a:r>
              <a:rPr lang="en-US" sz="2400" dirty="0" smtClean="0"/>
              <a:t> 	Hypothyroidism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17</a:t>
            </a:r>
            <a:r>
              <a:rPr lang="en-US" sz="2400" dirty="0" smtClean="0"/>
              <a:t> 	Mild </a:t>
            </a:r>
            <a:r>
              <a:rPr lang="en-US" sz="2400" dirty="0" smtClean="0"/>
              <a:t>cirrhosis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18</a:t>
            </a:r>
            <a:r>
              <a:rPr lang="en-US" sz="2400" dirty="0" smtClean="0"/>
              <a:t> 	Liver </a:t>
            </a:r>
            <a:r>
              <a:rPr lang="en-US" sz="2400" dirty="0" smtClean="0"/>
              <a:t>tumors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19</a:t>
            </a:r>
            <a:r>
              <a:rPr lang="en-US" sz="2400" dirty="0" smtClean="0"/>
              <a:t> 	Kidney </a:t>
            </a:r>
            <a:r>
              <a:rPr lang="en-US" sz="2400" dirty="0" smtClean="0"/>
              <a:t>disease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20</a:t>
            </a:r>
            <a:r>
              <a:rPr lang="en-US" sz="2400" dirty="0" smtClean="0"/>
              <a:t>	</a:t>
            </a:r>
            <a:r>
              <a:rPr lang="en-US" sz="2400" dirty="0" err="1" smtClean="0"/>
              <a:t>Thalassemia</a:t>
            </a:r>
            <a:r>
              <a:rPr lang="en-US" sz="2400" dirty="0" smtClean="0"/>
              <a:t> </a:t>
            </a:r>
            <a:r>
              <a:rPr lang="en-US" sz="2400" dirty="0" smtClean="0"/>
              <a:t>and Sickle Cell Disease</a:t>
            </a:r>
            <a:endParaRPr lang="en-US" sz="2400" dirty="0"/>
          </a:p>
        </p:txBody>
      </p:sp>
    </p:spTree>
  </p:cSld>
  <p:clrMapOvr>
    <a:masterClrMapping/>
  </p:clrMapOvr>
  <p:transition>
    <p:blinds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144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DELAY: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	 </a:t>
            </a:r>
            <a:r>
              <a:rPr lang="en-US" sz="2400" dirty="0" smtClean="0">
                <a:solidFill>
                  <a:srgbClr val="FFC000"/>
                </a:solidFill>
              </a:rPr>
              <a:t>Delay means postpone minilap tubectomy. </a:t>
            </a:r>
            <a:r>
              <a:rPr lang="en-US" sz="2400" dirty="0" smtClean="0"/>
              <a:t>These conditions must be treated and resolved before female sterilization can be performed.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1</a:t>
            </a:r>
            <a:r>
              <a:rPr lang="en-US" sz="2400" dirty="0" smtClean="0"/>
              <a:t> 	Current </a:t>
            </a:r>
            <a:r>
              <a:rPr lang="en-US" sz="2400" dirty="0" smtClean="0"/>
              <a:t>pregnancy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2 	</a:t>
            </a:r>
            <a:r>
              <a:rPr lang="en-US" sz="2400" dirty="0" smtClean="0"/>
              <a:t>7 </a:t>
            </a:r>
            <a:r>
              <a:rPr lang="en-US" sz="2400" dirty="0" smtClean="0"/>
              <a:t>– 42 days postpartum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3 	</a:t>
            </a:r>
            <a:r>
              <a:rPr lang="en-US" sz="2400" dirty="0" smtClean="0"/>
              <a:t>Pregnancy </a:t>
            </a:r>
            <a:r>
              <a:rPr lang="en-US" sz="2400" dirty="0" smtClean="0"/>
              <a:t>with severe pre-</a:t>
            </a:r>
            <a:r>
              <a:rPr lang="en-US" sz="2400" dirty="0" err="1" smtClean="0"/>
              <a:t>eclampsia</a:t>
            </a:r>
            <a:r>
              <a:rPr lang="en-US" sz="2400" dirty="0" smtClean="0"/>
              <a:t> or </a:t>
            </a:r>
            <a:r>
              <a:rPr lang="en-US" sz="2400" dirty="0" err="1" smtClean="0"/>
              <a:t>eclampsia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4 	</a:t>
            </a:r>
            <a:r>
              <a:rPr lang="en-US" sz="2400" dirty="0" smtClean="0"/>
              <a:t>Post </a:t>
            </a:r>
            <a:r>
              <a:rPr lang="en-US" sz="2400" dirty="0" smtClean="0"/>
              <a:t>partum or post abortion complications ( infection, </a:t>
            </a:r>
            <a:r>
              <a:rPr lang="en-US" sz="2400" dirty="0" smtClean="0"/>
              <a:t>	hemorrhage </a:t>
            </a:r>
            <a:r>
              <a:rPr lang="en-US" sz="2400" dirty="0" smtClean="0"/>
              <a:t>and trauma )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5 	</a:t>
            </a:r>
            <a:r>
              <a:rPr lang="en-US" sz="2400" dirty="0" smtClean="0"/>
              <a:t>Current </a:t>
            </a:r>
            <a:r>
              <a:rPr lang="en-US" sz="2400" dirty="0" smtClean="0"/>
              <a:t>DVT/PE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6</a:t>
            </a:r>
            <a:r>
              <a:rPr lang="en-US" sz="2400" dirty="0" smtClean="0"/>
              <a:t>	 </a:t>
            </a:r>
            <a:r>
              <a:rPr lang="en-US" sz="2400" dirty="0" smtClean="0"/>
              <a:t>Major surgery with prolonged immobilization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7</a:t>
            </a:r>
            <a:r>
              <a:rPr lang="en-US" sz="2400" dirty="0" smtClean="0"/>
              <a:t> 	Abdominal </a:t>
            </a:r>
            <a:r>
              <a:rPr lang="en-US" sz="2400" dirty="0" smtClean="0"/>
              <a:t>skin infections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8</a:t>
            </a:r>
            <a:r>
              <a:rPr lang="en-US" sz="2400" dirty="0" smtClean="0"/>
              <a:t> 	Current </a:t>
            </a:r>
            <a:r>
              <a:rPr lang="en-US" sz="2400" dirty="0" smtClean="0"/>
              <a:t>ischemic heart disease</a:t>
            </a:r>
            <a:endParaRPr lang="en-US" sz="2400" dirty="0"/>
          </a:p>
        </p:txBody>
      </p:sp>
    </p:spTree>
  </p:cSld>
  <p:clrMapOvr>
    <a:masterClrMapping/>
  </p:clrMapOvr>
  <p:transition>
    <p:blinds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600200"/>
            <a:ext cx="731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9</a:t>
            </a:r>
            <a:r>
              <a:rPr lang="en-US" sz="2400" dirty="0" smtClean="0"/>
              <a:t>	 </a:t>
            </a:r>
            <a:r>
              <a:rPr lang="en-US" sz="2400" dirty="0" smtClean="0"/>
              <a:t>Lung disease like pneumonia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10</a:t>
            </a:r>
            <a:r>
              <a:rPr lang="en-US" sz="2400" dirty="0" smtClean="0"/>
              <a:t>	 </a:t>
            </a:r>
            <a:r>
              <a:rPr lang="en-US" sz="2400" dirty="0" smtClean="0"/>
              <a:t>Systemic infection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11 </a:t>
            </a:r>
            <a:r>
              <a:rPr lang="en-US" sz="2400" dirty="0" smtClean="0"/>
              <a:t>	Unexplained </a:t>
            </a:r>
            <a:r>
              <a:rPr lang="en-US" sz="2400" dirty="0" smtClean="0"/>
              <a:t>vaginal bleeding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12</a:t>
            </a:r>
            <a:r>
              <a:rPr lang="en-US" sz="2400" dirty="0" smtClean="0"/>
              <a:t>	 </a:t>
            </a:r>
            <a:r>
              <a:rPr lang="en-US" sz="2400" dirty="0" smtClean="0"/>
              <a:t>Large collection of blood in uterus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13</a:t>
            </a:r>
            <a:r>
              <a:rPr lang="en-US" sz="2400" dirty="0" smtClean="0"/>
              <a:t>	 </a:t>
            </a:r>
            <a:r>
              <a:rPr lang="en-US" sz="2400" dirty="0" smtClean="0"/>
              <a:t>Malignant </a:t>
            </a:r>
            <a:r>
              <a:rPr lang="en-US" sz="2400" dirty="0" err="1" smtClean="0"/>
              <a:t>trophoblastic</a:t>
            </a:r>
            <a:r>
              <a:rPr lang="en-US" sz="2400" dirty="0" smtClean="0"/>
              <a:t> disease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14 </a:t>
            </a:r>
            <a:r>
              <a:rPr lang="en-US" sz="2400" dirty="0" smtClean="0"/>
              <a:t>	Cancers </a:t>
            </a:r>
            <a:r>
              <a:rPr lang="en-US" sz="2400" dirty="0" smtClean="0"/>
              <a:t>of the genital tract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15 </a:t>
            </a:r>
            <a:r>
              <a:rPr lang="en-US" sz="2400" dirty="0" smtClean="0"/>
              <a:t>	Current </a:t>
            </a:r>
            <a:r>
              <a:rPr lang="en-US" sz="2400" dirty="0" smtClean="0"/>
              <a:t>PID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16 </a:t>
            </a:r>
            <a:r>
              <a:rPr lang="en-US" sz="2400" dirty="0" smtClean="0"/>
              <a:t>	Current </a:t>
            </a:r>
            <a:r>
              <a:rPr lang="en-US" sz="2400" dirty="0" smtClean="0"/>
              <a:t>purulent </a:t>
            </a:r>
            <a:r>
              <a:rPr lang="en-US" sz="2400" dirty="0" err="1" smtClean="0"/>
              <a:t>cervicitis</a:t>
            </a:r>
            <a:r>
              <a:rPr lang="en-US" sz="2400" dirty="0" smtClean="0"/>
              <a:t>, Chlamydia, gonorrhea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17 </a:t>
            </a:r>
            <a:r>
              <a:rPr lang="en-US" sz="2400" dirty="0" smtClean="0"/>
              <a:t>	Current </a:t>
            </a:r>
            <a:r>
              <a:rPr lang="en-US" sz="2400" dirty="0" smtClean="0"/>
              <a:t>gall bladder </a:t>
            </a:r>
            <a:r>
              <a:rPr lang="en-US" sz="2400" dirty="0" smtClean="0"/>
              <a:t>disease</a:t>
            </a:r>
          </a:p>
          <a:p>
            <a:endParaRPr lang="en-US" sz="2400" dirty="0" smtClean="0"/>
          </a:p>
          <a:p>
            <a:r>
              <a:rPr lang="en-US" sz="2400" b="1" dirty="0" smtClean="0"/>
              <a:t>Give the client another contraceptive method until till the procedure can be performed</a:t>
            </a:r>
            <a:r>
              <a:rPr lang="en-US" sz="2400" b="1" dirty="0" smtClean="0"/>
              <a:t>.</a:t>
            </a:r>
            <a:endParaRPr lang="en-US" sz="2400" b="1" dirty="0" smtClean="0"/>
          </a:p>
        </p:txBody>
      </p:sp>
    </p:spTree>
  </p:cSld>
  <p:clrMapOvr>
    <a:masterClrMapping/>
  </p:clrMapOvr>
  <p:transition>
    <p:blinds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81200"/>
            <a:ext cx="8458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SPECIAL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</a:p>
          <a:p>
            <a:endParaRPr lang="en-US" sz="2800" b="1" dirty="0" smtClean="0">
              <a:solidFill>
                <a:srgbClr val="FFC000"/>
              </a:solidFill>
            </a:endParaRPr>
          </a:p>
          <a:p>
            <a:r>
              <a:rPr lang="en-US" sz="2800" dirty="0" smtClean="0"/>
              <a:t>	Certain </a:t>
            </a:r>
            <a:r>
              <a:rPr lang="en-US" sz="2800" dirty="0" smtClean="0"/>
              <a:t>women have conditions that make operation difficult or increase the risks. Women with the</a:t>
            </a:r>
          </a:p>
          <a:p>
            <a:r>
              <a:rPr lang="en-US" sz="2800" dirty="0" smtClean="0"/>
              <a:t>following conditions should have their surgery in a well-equipped facility, with availability of general</a:t>
            </a:r>
          </a:p>
          <a:p>
            <a:r>
              <a:rPr lang="en-US" sz="2800" dirty="0" smtClean="0"/>
              <a:t>anaesthesia and other back- up for emergency.</a:t>
            </a:r>
            <a:endParaRPr lang="en-US" sz="2800" dirty="0"/>
          </a:p>
        </p:txBody>
      </p:sp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153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04800"/>
            <a:ext cx="7696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1  </a:t>
            </a:r>
            <a:r>
              <a:rPr lang="en-US" sz="2400" dirty="0" smtClean="0"/>
              <a:t>	Conditions </a:t>
            </a:r>
            <a:r>
              <a:rPr lang="en-US" sz="2400" dirty="0" smtClean="0"/>
              <a:t>that increase chances of heart disease or </a:t>
            </a:r>
            <a:r>
              <a:rPr lang="en-US" sz="2400" dirty="0" smtClean="0"/>
              <a:t>	stroke i.e</a:t>
            </a:r>
            <a:r>
              <a:rPr lang="en-US" sz="2400" dirty="0" smtClean="0"/>
              <a:t>. older age, smoking, high BP </a:t>
            </a:r>
            <a:r>
              <a:rPr lang="en-US" sz="2400" dirty="0" smtClean="0"/>
              <a:t>or diabetes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2</a:t>
            </a:r>
            <a:r>
              <a:rPr lang="en-US" sz="2400" dirty="0" smtClean="0"/>
              <a:t>	 </a:t>
            </a:r>
            <a:r>
              <a:rPr lang="en-US" sz="2400" dirty="0" smtClean="0"/>
              <a:t>Blood Pressure &gt; 160/100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3</a:t>
            </a:r>
            <a:r>
              <a:rPr lang="en-US" sz="2400" dirty="0" smtClean="0"/>
              <a:t>	 </a:t>
            </a:r>
            <a:r>
              <a:rPr lang="en-US" sz="2400" dirty="0" smtClean="0"/>
              <a:t>Complicated heart disease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4 </a:t>
            </a:r>
            <a:r>
              <a:rPr lang="en-US" sz="2400" dirty="0" smtClean="0"/>
              <a:t>	Coagulation </a:t>
            </a:r>
            <a:r>
              <a:rPr lang="en-US" sz="2400" dirty="0" smtClean="0"/>
              <a:t>disorders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5 </a:t>
            </a:r>
            <a:r>
              <a:rPr lang="en-US" sz="2400" dirty="0" smtClean="0"/>
              <a:t>	Chronic </a:t>
            </a:r>
            <a:r>
              <a:rPr lang="en-US" sz="2400" dirty="0" smtClean="0"/>
              <a:t>lung diseases ( asthma or emphysema )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6</a:t>
            </a:r>
            <a:r>
              <a:rPr lang="en-US" sz="2400" dirty="0" smtClean="0"/>
              <a:t> 	Endometriosis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7 </a:t>
            </a:r>
            <a:r>
              <a:rPr lang="en-US" sz="2400" dirty="0" smtClean="0"/>
              <a:t>	AIDS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8 </a:t>
            </a:r>
            <a:r>
              <a:rPr lang="en-US" sz="2400" dirty="0" smtClean="0"/>
              <a:t>	Pelvic </a:t>
            </a:r>
            <a:r>
              <a:rPr lang="en-US" sz="2400" dirty="0" smtClean="0"/>
              <a:t>tuberculosis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9</a:t>
            </a:r>
            <a:r>
              <a:rPr lang="en-US" sz="2400" dirty="0" smtClean="0"/>
              <a:t>	 </a:t>
            </a:r>
            <a:r>
              <a:rPr lang="en-US" sz="2400" dirty="0" smtClean="0"/>
              <a:t>Fixed uterus due to previous surgery or infection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10 </a:t>
            </a:r>
            <a:r>
              <a:rPr lang="en-US" sz="2400" dirty="0" smtClean="0"/>
              <a:t>	Abdominal </a:t>
            </a:r>
            <a:r>
              <a:rPr lang="en-US" sz="2400" dirty="0" smtClean="0"/>
              <a:t>wall or umbilical </a:t>
            </a:r>
            <a:r>
              <a:rPr lang="en-US" sz="2400" dirty="0" smtClean="0"/>
              <a:t>hernia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11</a:t>
            </a:r>
            <a:r>
              <a:rPr lang="en-US" sz="2400" dirty="0" smtClean="0"/>
              <a:t>	 </a:t>
            </a:r>
            <a:r>
              <a:rPr lang="en-US" sz="2400" dirty="0" smtClean="0"/>
              <a:t>Post partum or post abortion uterine rupture or </a:t>
            </a:r>
            <a:r>
              <a:rPr lang="en-US" sz="2400" dirty="0" smtClean="0"/>
              <a:t>	perforation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12 </a:t>
            </a:r>
            <a:r>
              <a:rPr lang="en-US" sz="2400" dirty="0" smtClean="0"/>
              <a:t>	Diabetes </a:t>
            </a:r>
            <a:r>
              <a:rPr lang="en-US" sz="2400" dirty="0" smtClean="0"/>
              <a:t>&gt; 20 years with organ damage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13</a:t>
            </a:r>
            <a:r>
              <a:rPr lang="en-US" sz="2400" dirty="0" smtClean="0"/>
              <a:t>	 </a:t>
            </a:r>
            <a:r>
              <a:rPr lang="en-US" sz="2400" dirty="0" smtClean="0"/>
              <a:t>Hyperthyroidism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14 </a:t>
            </a:r>
            <a:r>
              <a:rPr lang="en-US" sz="2400" dirty="0" smtClean="0"/>
              <a:t>	Severe </a:t>
            </a:r>
            <a:r>
              <a:rPr lang="en-US" sz="2400" dirty="0" smtClean="0"/>
              <a:t>cirrhosis of liver</a:t>
            </a:r>
            <a:endParaRPr lang="en-US" sz="2400" dirty="0"/>
          </a:p>
        </p:txBody>
      </p:sp>
    </p:spTree>
  </p:cSld>
  <p:clrMapOvr>
    <a:masterClrMapping/>
  </p:clrMapOvr>
  <p:transition>
    <p:blinds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7432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	The </a:t>
            </a:r>
            <a:r>
              <a:rPr lang="en-US" sz="3200" dirty="0" smtClean="0"/>
              <a:t>operating surgeon must fill in the medical record and checklist (Annexure - 4)</a:t>
            </a:r>
            <a:endParaRPr lang="en-US" sz="3200" dirty="0"/>
          </a:p>
        </p:txBody>
      </p:sp>
    </p:spTree>
  </p:cSld>
  <p:clrMapOvr>
    <a:masterClrMapping/>
  </p:clrMapOvr>
  <p:transition>
    <p:blinds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04800"/>
            <a:ext cx="54996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The Surgical Procedure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057400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	 </a:t>
            </a:r>
            <a:r>
              <a:rPr lang="en-US" sz="2400" dirty="0" smtClean="0"/>
              <a:t>A full bladder increases the risk of injury during abdominal </a:t>
            </a:r>
            <a:r>
              <a:rPr lang="en-US" sz="2400" dirty="0" smtClean="0"/>
              <a:t>	entry</a:t>
            </a:r>
            <a:r>
              <a:rPr lang="en-US" sz="2400" dirty="0" smtClean="0"/>
              <a:t>; </a:t>
            </a:r>
            <a:r>
              <a:rPr lang="en-US" sz="2400" dirty="0" smtClean="0"/>
              <a:t>	therefore</a:t>
            </a:r>
            <a:r>
              <a:rPr lang="en-US" sz="2400" dirty="0" smtClean="0"/>
              <a:t>, immediately before </a:t>
            </a:r>
            <a:r>
              <a:rPr lang="en-US" sz="2400" dirty="0" smtClean="0"/>
              <a:t>the procedure</a:t>
            </a:r>
            <a:r>
              <a:rPr lang="en-US" sz="2400" dirty="0" smtClean="0"/>
              <a:t>, the </a:t>
            </a:r>
            <a:r>
              <a:rPr lang="en-US" sz="2400" dirty="0" smtClean="0"/>
              <a:t>	client’s </a:t>
            </a:r>
            <a:r>
              <a:rPr lang="en-US" sz="2400" dirty="0" smtClean="0"/>
              <a:t>bladder should be </a:t>
            </a:r>
            <a:r>
              <a:rPr lang="en-US" sz="2400" dirty="0" smtClean="0"/>
              <a:t>emptied</a:t>
            </a:r>
            <a:r>
              <a:rPr lang="en-US" sz="2400" dirty="0" smtClean="0"/>
              <a:t>. The safest, most effective </a:t>
            </a:r>
            <a:r>
              <a:rPr lang="en-US" sz="2400" dirty="0" smtClean="0"/>
              <a:t>	way </a:t>
            </a:r>
            <a:r>
              <a:rPr lang="en-US" sz="2400" dirty="0" smtClean="0"/>
              <a:t>to ensure an </a:t>
            </a:r>
            <a:r>
              <a:rPr lang="en-US" sz="2400" dirty="0" smtClean="0"/>
              <a:t>empty bladder </a:t>
            </a:r>
            <a:r>
              <a:rPr lang="en-US" sz="2400" dirty="0" smtClean="0"/>
              <a:t>is to ask </a:t>
            </a:r>
            <a:r>
              <a:rPr lang="en-US" sz="2400" dirty="0" smtClean="0"/>
              <a:t>the </a:t>
            </a:r>
            <a:r>
              <a:rPr lang="en-US" sz="2400" dirty="0" smtClean="0"/>
              <a:t>client to urinate </a:t>
            </a:r>
            <a:r>
              <a:rPr lang="en-US" sz="2400" dirty="0" smtClean="0"/>
              <a:t>	immediately </a:t>
            </a:r>
            <a:r>
              <a:rPr lang="en-US" sz="2400" dirty="0" smtClean="0"/>
              <a:t>before she enters the operating theatre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	Routine </a:t>
            </a:r>
            <a:r>
              <a:rPr lang="en-US" sz="2400" dirty="0" smtClean="0"/>
              <a:t>use of the catheter should be discouraged, since it </a:t>
            </a:r>
            <a:r>
              <a:rPr lang="en-US" sz="2400" dirty="0" smtClean="0"/>
              <a:t>	may </a:t>
            </a:r>
            <a:r>
              <a:rPr lang="en-US" sz="2400" dirty="0" smtClean="0"/>
              <a:t>raise the risk </a:t>
            </a:r>
            <a:r>
              <a:rPr lang="en-US" sz="2400" dirty="0" smtClean="0"/>
              <a:t>of </a:t>
            </a:r>
            <a:r>
              <a:rPr lang="en-US" sz="2400" dirty="0" smtClean="0"/>
              <a:t>infection</a:t>
            </a:r>
            <a:r>
              <a:rPr lang="en-US" sz="2400" dirty="0" smtClean="0"/>
              <a:t>. A </a:t>
            </a:r>
            <a:r>
              <a:rPr lang="en-US" sz="2400" dirty="0" smtClean="0"/>
              <a:t>catheter should be used </a:t>
            </a:r>
            <a:r>
              <a:rPr lang="en-US" sz="2400" dirty="0" smtClean="0"/>
              <a:t>	only </a:t>
            </a:r>
            <a:r>
              <a:rPr lang="en-US" sz="2400" dirty="0" smtClean="0"/>
              <a:t>if, once the client is on the </a:t>
            </a:r>
            <a:r>
              <a:rPr lang="en-US" sz="2400" dirty="0" smtClean="0"/>
              <a:t>operating table, palpation or 	inspection of the region suggests that the bladder is full.</a:t>
            </a:r>
            <a:endParaRPr lang="en-US" sz="2400" dirty="0"/>
          </a:p>
        </p:txBody>
      </p:sp>
    </p:spTree>
  </p:cSld>
  <p:clrMapOvr>
    <a:masterClrMapping/>
  </p:clrMapOvr>
  <p:transition>
    <p:blinds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997839"/>
            <a:ext cx="8001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	To </a:t>
            </a:r>
            <a:r>
              <a:rPr lang="en-US" sz="2800" dirty="0" smtClean="0"/>
              <a:t>avoid grasping the bowels along with the peritoneum, be sure to ask the client to take a </a:t>
            </a:r>
            <a:r>
              <a:rPr lang="en-US" sz="2800" dirty="0" smtClean="0"/>
              <a:t>deep breath </a:t>
            </a:r>
            <a:r>
              <a:rPr lang="en-US" sz="2800" dirty="0" smtClean="0"/>
              <a:t>before you grasp the peritoneum. Before incising the peritoneum, look at or feel a </a:t>
            </a:r>
            <a:r>
              <a:rPr lang="en-US" sz="2800" dirty="0" smtClean="0"/>
              <a:t>fold of </a:t>
            </a:r>
            <a:r>
              <a:rPr lang="en-US" sz="2800" dirty="0" smtClean="0"/>
              <a:t>the grasped tissue, to confirm that it is the translucent peritoneum only and that abdominal</a:t>
            </a:r>
          </a:p>
          <a:p>
            <a:r>
              <a:rPr lang="en-US" sz="2800" dirty="0" smtClean="0"/>
              <a:t>contents are not adhering to it.</a:t>
            </a:r>
            <a:endParaRPr lang="en-US" sz="2800" dirty="0"/>
          </a:p>
        </p:txBody>
      </p:sp>
    </p:spTree>
  </p:cSld>
  <p:clrMapOvr>
    <a:masterClrMapping/>
  </p:clrMapOvr>
  <p:transition>
    <p:blinds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2296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</a:rPr>
              <a:t>Eligibility of </a:t>
            </a:r>
            <a:r>
              <a:rPr lang="en-US" sz="4400" b="1" dirty="0" smtClean="0">
                <a:solidFill>
                  <a:srgbClr val="FFC000"/>
                </a:solidFill>
              </a:rPr>
              <a:t>Providers</a:t>
            </a:r>
          </a:p>
          <a:p>
            <a:endParaRPr lang="en-US" sz="4000" dirty="0"/>
          </a:p>
          <a:p>
            <a:r>
              <a:rPr lang="en-US" sz="3200" dirty="0" smtClean="0"/>
              <a:t>Any </a:t>
            </a:r>
            <a:r>
              <a:rPr lang="en-US" sz="3200" dirty="0"/>
              <a:t>trained and empanelled MBBS doctor can provide minilap tubectomy services at an accredited</a:t>
            </a:r>
          </a:p>
          <a:p>
            <a:r>
              <a:rPr lang="en-US" sz="3200" dirty="0"/>
              <a:t>facility</a:t>
            </a:r>
            <a:r>
              <a:rPr lang="en-US" sz="3200" dirty="0" smtClean="0"/>
              <a:t>.</a:t>
            </a:r>
          </a:p>
          <a:p>
            <a:endParaRPr lang="en-US" sz="3200" b="1" dirty="0"/>
          </a:p>
          <a:p>
            <a:r>
              <a:rPr lang="en-US" sz="3200" dirty="0" smtClean="0"/>
              <a:t>The </a:t>
            </a:r>
            <a:r>
              <a:rPr lang="en-US" sz="3200" dirty="0"/>
              <a:t>state should maintain a district-wise list of doctors empanelled for performing sterilization </a:t>
            </a:r>
            <a:r>
              <a:rPr lang="en-US" sz="3200" dirty="0" smtClean="0"/>
              <a:t>operations in </a:t>
            </a:r>
            <a:r>
              <a:rPr lang="en-US" sz="3200" dirty="0"/>
              <a:t>government institutions and accredited private /NGO facilities. The panel should be updated quarterly.</a:t>
            </a:r>
          </a:p>
        </p:txBody>
      </p:sp>
    </p:spTree>
  </p:cSld>
  <p:clrMapOvr>
    <a:masterClrMapping/>
  </p:clrMapOvr>
  <p:transition>
    <p:blinds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38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>
                <a:solidFill>
                  <a:srgbClr val="FFC000"/>
                </a:solidFill>
              </a:rPr>
              <a:t>Other Lab </a:t>
            </a:r>
            <a:r>
              <a:rPr lang="en-US" sz="4400" u="sng" dirty="0" smtClean="0">
                <a:solidFill>
                  <a:srgbClr val="FFC000"/>
                </a:solidFill>
              </a:rPr>
              <a:t>Investigations</a:t>
            </a:r>
          </a:p>
          <a:p>
            <a:pPr algn="ctr"/>
            <a:endParaRPr lang="en-US" sz="3600" dirty="0"/>
          </a:p>
          <a:p>
            <a:r>
              <a:rPr lang="en-US" sz="3200" dirty="0"/>
              <a:t>Extensive laboratory investigations are unnecessary for procedures under local anaesthesia.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Routine investigations </a:t>
            </a:r>
            <a:r>
              <a:rPr lang="en-US" sz="3200" dirty="0"/>
              <a:t>like haemoglobin and urine analysis for albumin and sugar are necessary.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Other investigations </a:t>
            </a:r>
            <a:r>
              <a:rPr lang="en-US" sz="3200" dirty="0"/>
              <a:t>may be conducted if indicated.</a:t>
            </a:r>
          </a:p>
        </p:txBody>
      </p:sp>
    </p:spTree>
  </p:cSld>
  <p:clrMapOvr>
    <a:masterClrMapping/>
  </p:clrMapOvr>
  <p:transition>
    <p:blinds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057400"/>
            <a:ext cx="8077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It is important that the tubal loop is large enough so that at least 1 cm of the tube can be </a:t>
            </a:r>
            <a:r>
              <a:rPr lang="en-US" sz="4000" dirty="0" smtClean="0"/>
              <a:t>excised but </a:t>
            </a:r>
            <a:r>
              <a:rPr lang="en-US" sz="4000" dirty="0"/>
              <a:t>enough of the margin of the tube remains that it does not slip out of the suture.</a:t>
            </a:r>
          </a:p>
        </p:txBody>
      </p:sp>
    </p:spTree>
  </p:cSld>
  <p:clrMapOvr>
    <a:masterClrMapping/>
  </p:clrMapOvr>
  <p:transition>
    <p:blinds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828800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Rapidly absorbable suture (chromic or plain catgut) is recommended, to allow the two cut </a:t>
            </a:r>
            <a:r>
              <a:rPr lang="en-US" sz="3600" dirty="0" smtClean="0"/>
              <a:t>ends of </a:t>
            </a:r>
            <a:r>
              <a:rPr lang="en-US" sz="3600" dirty="0"/>
              <a:t>the tube to withdraw quickly from each other. </a:t>
            </a:r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This </a:t>
            </a:r>
            <a:r>
              <a:rPr lang="en-US" sz="3600" dirty="0"/>
              <a:t>reduces the risk of failure as a result </a:t>
            </a:r>
            <a:r>
              <a:rPr lang="en-US" sz="3600" dirty="0" smtClean="0"/>
              <a:t>of spontaneous </a:t>
            </a:r>
            <a:r>
              <a:rPr lang="en-US" sz="3600" dirty="0"/>
              <a:t>recanalization.</a:t>
            </a:r>
          </a:p>
        </p:txBody>
      </p:sp>
    </p:spTree>
  </p:cSld>
  <p:clrMapOvr>
    <a:masterClrMapping/>
  </p:clrMapOvr>
  <p:transition>
    <p:blinds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981200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Peritoneal closure is not necessary, as evidences has shown that the peritoneum heals by </a:t>
            </a:r>
            <a:r>
              <a:rPr lang="en-US" sz="3600" dirty="0" smtClean="0"/>
              <a:t>itself in </a:t>
            </a:r>
            <a:r>
              <a:rPr lang="en-US" sz="3600" dirty="0"/>
              <a:t>24 to 48 hours, without adhesions (Janschek et al., 2003).</a:t>
            </a:r>
          </a:p>
        </p:txBody>
      </p:sp>
    </p:spTree>
  </p:cSld>
  <p:clrMapOvr>
    <a:masterClrMapping/>
  </p:clrMapOvr>
  <p:transition>
    <p:blinds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FFC000"/>
                </a:solidFill>
              </a:rPr>
              <a:t>Follow-Up</a:t>
            </a:r>
          </a:p>
          <a:p>
            <a:pPr algn="ctr"/>
            <a:endParaRPr lang="en-US" sz="3600" u="sng" dirty="0" smtClean="0">
              <a:solidFill>
                <a:srgbClr val="FFC000"/>
              </a:solidFill>
            </a:endParaRPr>
          </a:p>
          <a:p>
            <a:pPr algn="ctr"/>
            <a:endParaRPr lang="en-US" sz="3600" u="sng" dirty="0">
              <a:solidFill>
                <a:srgbClr val="FFC000"/>
              </a:solidFill>
            </a:endParaRPr>
          </a:p>
          <a:p>
            <a:r>
              <a:rPr lang="en-US" sz="3600" dirty="0"/>
              <a:t>The health worker should visit the tubectomy client at home within 48 hours </a:t>
            </a:r>
            <a:r>
              <a:rPr lang="en-US" sz="3600" dirty="0" smtClean="0"/>
              <a:t>of discharge. </a:t>
            </a:r>
          </a:p>
          <a:p>
            <a:endParaRPr lang="en-US" sz="3600" dirty="0"/>
          </a:p>
          <a:p>
            <a:r>
              <a:rPr lang="en-US" sz="3600" dirty="0" smtClean="0"/>
              <a:t>Alternatively</a:t>
            </a:r>
            <a:r>
              <a:rPr lang="en-US" sz="3600" dirty="0"/>
              <a:t>, the client should report to the clinic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133600"/>
            <a:ext cx="8153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National population Policy is to address the unmet need for contraception to bring down the Total Fertility Rate to 2.1 by 2012</a:t>
            </a:r>
            <a:endParaRPr lang="en-US" sz="3600" dirty="0"/>
          </a:p>
        </p:txBody>
      </p:sp>
    </p:spTree>
  </p:cSld>
  <p:clrMapOvr>
    <a:masterClrMapping/>
  </p:clrMapOvr>
  <p:transition>
    <p:blinds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0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The next follow-up visit should preferably occur on the seventh day after surgery</a:t>
            </a:r>
            <a:r>
              <a:rPr lang="en-US" sz="2400" dirty="0" smtClean="0"/>
              <a:t> </a:t>
            </a:r>
            <a:r>
              <a:rPr lang="en-US" sz="2800" dirty="0" smtClean="0"/>
              <a:t>(or as early as possible after 7 days) and should include an examination of the operative site, suture removal (if nonabsorbent sutures were used) and any other relevant examination as indicated .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3200" dirty="0" smtClean="0">
                <a:solidFill>
                  <a:srgbClr val="FFC000"/>
                </a:solidFill>
              </a:rPr>
              <a:t>Subsequent follow-up visit should be made after either one month or the next menstrual period,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whichever is earlier. 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>
    <p:blinds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600200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Subsequent follow-up visit should be made after either one month or the next menstrual period, whichever is earlier. </a:t>
            </a:r>
          </a:p>
          <a:p>
            <a:endParaRPr lang="en-US" sz="2800" dirty="0" smtClean="0"/>
          </a:p>
          <a:p>
            <a:r>
              <a:rPr lang="en-US" sz="2800" dirty="0" smtClean="0"/>
              <a:t>During this follow-up visit the staff assesses the client to determine if she has any</a:t>
            </a:r>
          </a:p>
          <a:p>
            <a:r>
              <a:rPr lang="en-US" sz="2800" dirty="0" smtClean="0"/>
              <a:t>side effects or complications or dissatisfaction related to the surgery. </a:t>
            </a:r>
          </a:p>
          <a:p>
            <a:endParaRPr lang="en-US" sz="2800" dirty="0" smtClean="0"/>
          </a:p>
          <a:p>
            <a:r>
              <a:rPr lang="en-US" sz="2800" dirty="0" smtClean="0"/>
              <a:t>The client is treated or referred as indicated.</a:t>
            </a:r>
            <a:endParaRPr lang="en-US" sz="2800" dirty="0"/>
          </a:p>
        </p:txBody>
      </p:sp>
    </p:spTree>
  </p:cSld>
  <p:clrMapOvr>
    <a:masterClrMapping/>
  </p:clrMapOvr>
  <p:transition>
    <p:blinds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43841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Emergency Follow Up</a:t>
            </a:r>
            <a:r>
              <a:rPr lang="en-US" sz="3200" dirty="0"/>
              <a:t>-Clients making an emergency follow-up visit should receive </a:t>
            </a:r>
            <a:r>
              <a:rPr lang="en-US" sz="3200" dirty="0" smtClean="0"/>
              <a:t>immediate attention</a:t>
            </a:r>
            <a:r>
              <a:rPr lang="en-US" sz="3200" dirty="0"/>
              <a:t>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Staff </a:t>
            </a:r>
            <a:r>
              <a:rPr lang="en-US" sz="3200" dirty="0"/>
              <a:t>should be alert to the possibility of internal bleeding, bowel injury or infection.</a:t>
            </a:r>
          </a:p>
          <a:p>
            <a:r>
              <a:rPr lang="en-US" sz="3200" dirty="0"/>
              <a:t>If the woman had surgery at another health facility, the medical records may not be available.</a:t>
            </a:r>
          </a:p>
          <a:p>
            <a:endParaRPr lang="en-US" sz="3200" dirty="0"/>
          </a:p>
        </p:txBody>
      </p:sp>
    </p:spTree>
  </p:cSld>
  <p:clrMapOvr>
    <a:masterClrMapping/>
  </p:clrMapOvr>
  <p:transition>
    <p:blinds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82880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The staff member conducting the interview should obtain chronological information covering all events since the day of surgery. </a:t>
            </a:r>
          </a:p>
          <a:p>
            <a:endParaRPr lang="en-US" sz="3600" dirty="0"/>
          </a:p>
          <a:p>
            <a:r>
              <a:rPr lang="en-US" sz="3600" dirty="0" smtClean="0"/>
              <a:t>Complications and treatment should be reported to the facility where the tubectomy was performed.</a:t>
            </a:r>
            <a:endParaRPr lang="en-US" sz="3600" dirty="0"/>
          </a:p>
        </p:txBody>
      </p:sp>
    </p:spTree>
  </p:cSld>
  <p:clrMapOvr>
    <a:masterClrMapping/>
  </p:clrMapOvr>
  <p:transition>
    <p:blinds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7526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Failure </a:t>
            </a:r>
            <a:r>
              <a:rPr lang="en-US" sz="3600" dirty="0"/>
              <a:t>of the procedure leading to pregnancy may be due to either technical deficiency in the </a:t>
            </a:r>
            <a:r>
              <a:rPr lang="en-US" sz="3600" dirty="0" smtClean="0"/>
              <a:t>surgical procedure </a:t>
            </a:r>
            <a:r>
              <a:rPr lang="en-US" sz="3600" dirty="0"/>
              <a:t>or spontaneous re-canalization. 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The </a:t>
            </a:r>
            <a:r>
              <a:rPr lang="en-US" sz="3600" dirty="0"/>
              <a:t>client should be advised to report to the </a:t>
            </a:r>
            <a:r>
              <a:rPr lang="en-US" sz="3600" dirty="0" smtClean="0"/>
              <a:t>facility immediately </a:t>
            </a:r>
            <a:r>
              <a:rPr lang="en-US" sz="3600" dirty="0"/>
              <a:t>after missed periods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752600" y="304800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srgbClr val="FFC000"/>
                </a:solidFill>
              </a:rPr>
              <a:t>Failure of Tubectomy</a:t>
            </a:r>
          </a:p>
        </p:txBody>
      </p:sp>
    </p:spTree>
  </p:cSld>
  <p:clrMapOvr>
    <a:masterClrMapping/>
  </p:clrMapOvr>
  <p:transition>
    <p:blinds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133600"/>
            <a:ext cx="769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She should be offered MTP and repeat sterilization surgery or be medically supported throughout the pregnancy if she so wishes. Ectopic pregnancy must be ruled out as tubectomy predisposes</a:t>
            </a:r>
          </a:p>
          <a:p>
            <a:r>
              <a:rPr lang="en-US" sz="3200" b="1" dirty="0" smtClean="0">
                <a:solidFill>
                  <a:srgbClr val="FFC000"/>
                </a:solidFill>
              </a:rPr>
              <a:t>to this condition.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blinds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382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Check the following are available / working</a:t>
            </a:r>
            <a:r>
              <a:rPr lang="en-US" sz="3200" b="1" dirty="0" smtClean="0">
                <a:solidFill>
                  <a:srgbClr val="FFC000"/>
                </a:solidFill>
              </a:rPr>
              <a:t>:</a:t>
            </a:r>
          </a:p>
          <a:p>
            <a:endParaRPr lang="en-US" sz="2800" b="1" dirty="0"/>
          </a:p>
          <a:p>
            <a:r>
              <a:rPr lang="en-US" sz="2800" b="1" dirty="0"/>
              <a:t>• </a:t>
            </a:r>
            <a:r>
              <a:rPr lang="en-US" sz="2800" b="1" dirty="0" smtClean="0"/>
              <a:t>	</a:t>
            </a:r>
            <a:r>
              <a:rPr lang="en-US" sz="3200" dirty="0" smtClean="0"/>
              <a:t>Oxygen </a:t>
            </a:r>
            <a:r>
              <a:rPr lang="en-US" sz="3200" dirty="0"/>
              <a:t>is available and working</a:t>
            </a:r>
          </a:p>
          <a:p>
            <a:r>
              <a:rPr lang="en-US" sz="3200" dirty="0"/>
              <a:t>• </a:t>
            </a:r>
            <a:r>
              <a:rPr lang="en-US" sz="3200" dirty="0" smtClean="0"/>
              <a:t>	Standby </a:t>
            </a:r>
            <a:r>
              <a:rPr lang="en-US" sz="3200" dirty="0"/>
              <a:t>oxygen cylinder available</a:t>
            </a:r>
          </a:p>
          <a:p>
            <a:r>
              <a:rPr lang="en-US" sz="3200" dirty="0"/>
              <a:t>• </a:t>
            </a:r>
            <a:r>
              <a:rPr lang="en-US" sz="3200" dirty="0" smtClean="0"/>
              <a:t>	Make </a:t>
            </a:r>
            <a:r>
              <a:rPr lang="en-US" sz="3200" dirty="0"/>
              <a:t>sure that the oxygen cylinder key is </a:t>
            </a:r>
            <a:r>
              <a:rPr lang="en-US" sz="3200" dirty="0" smtClean="0"/>
              <a:t>	with </a:t>
            </a:r>
            <a:r>
              <a:rPr lang="en-US" sz="3200" dirty="0"/>
              <a:t>cylinder.</a:t>
            </a:r>
          </a:p>
          <a:p>
            <a:r>
              <a:rPr lang="en-US" sz="3200" dirty="0"/>
              <a:t>• </a:t>
            </a:r>
            <a:r>
              <a:rPr lang="en-US" sz="3200" dirty="0" smtClean="0"/>
              <a:t>	Ensure </a:t>
            </a:r>
            <a:r>
              <a:rPr lang="en-US" sz="3200" dirty="0"/>
              <a:t>that the suction machine and Ambu </a:t>
            </a:r>
            <a:r>
              <a:rPr lang="en-US" sz="3200" dirty="0" smtClean="0"/>
              <a:t>	bag </a:t>
            </a:r>
            <a:r>
              <a:rPr lang="en-US" sz="3200" dirty="0"/>
              <a:t>is available and working</a:t>
            </a:r>
          </a:p>
          <a:p>
            <a:r>
              <a:rPr lang="en-US" sz="3200" dirty="0" smtClean="0"/>
              <a:t>•	 </a:t>
            </a:r>
            <a:r>
              <a:rPr lang="en-US" sz="3200" dirty="0"/>
              <a:t>Ensure that emergency/anaphylaxis </a:t>
            </a:r>
            <a:r>
              <a:rPr lang="en-US" sz="3200" dirty="0" smtClean="0"/>
              <a:t>	medicine </a:t>
            </a:r>
            <a:r>
              <a:rPr lang="en-US" sz="3200" dirty="0"/>
              <a:t>tray is available.</a:t>
            </a:r>
          </a:p>
        </p:txBody>
      </p:sp>
    </p:spTree>
  </p:cSld>
  <p:clrMapOvr>
    <a:masterClrMapping/>
  </p:clrMapOvr>
  <p:transition>
    <p:blinds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33400"/>
            <a:ext cx="74671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Family Planning Insurance Scheme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447800"/>
            <a:ext cx="3328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>
                <a:solidFill>
                  <a:srgbClr val="FFC000"/>
                </a:solidFill>
              </a:rPr>
              <a:t>Limit of Indemnity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362200"/>
          <a:ext cx="81534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715000"/>
                <a:gridCol w="1905000"/>
              </a:tblGrid>
              <a:tr h="457200">
                <a:tc gridSpan="2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Claims Arising out of Sterilization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Operatio</a:t>
                      </a:r>
                      <a:endParaRPr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Amount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Death at hospital/within seven days of discharge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 2,00,000/-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Death due to sterilization (8th –30th day from the date of discharge)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 50,000/-</a:t>
                      </a:r>
                      <a:endParaRPr lang="en-US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Expenses for treatment of Medical Complications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 25,000/-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Failure of Sterilization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 30,000/-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Doctors/Facilities covered for litigations up to 4 cases per year including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defence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cost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 2,00,000/-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blinds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4648200"/>
            <a:ext cx="55062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</a:t>
            </a:r>
            <a:endParaRPr lang="en-US" sz="80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F:\dr. chitra's picture\Picture 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85800"/>
            <a:ext cx="48768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04800"/>
            <a:ext cx="7340600" cy="6715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j-ea"/>
                <a:cs typeface="+mj-cs"/>
              </a:rPr>
              <a:t>Methods of Female Sterilization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447800"/>
            <a:ext cx="3678237" cy="4764088"/>
          </a:xfrm>
          <a:prstGeom prst="rect">
            <a:avLst/>
          </a:prstGeom>
        </p:spPr>
        <p:txBody>
          <a:bodyPr/>
          <a:lstStyle/>
          <a:p>
            <a:pPr marL="285750" marR="0" lvl="0" indent="-22860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550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US" sz="24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Interval</a:t>
            </a:r>
          </a:p>
          <a:p>
            <a:pPr marL="285750" marR="0" lvl="0" indent="-22860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5500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Laparoscopic</a:t>
            </a:r>
          </a:p>
          <a:p>
            <a:pPr marL="62547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500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Electrocoagulation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(Mono and Bi -Polar)</a:t>
            </a:r>
          </a:p>
          <a:p>
            <a:pPr marL="62547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500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Falope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Ring</a:t>
            </a:r>
          </a:p>
          <a:p>
            <a:pPr marL="62547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500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Hulka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Clip</a:t>
            </a:r>
          </a:p>
          <a:p>
            <a:pPr marL="62547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500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Filshie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Tubal Ligation System </a:t>
            </a:r>
          </a:p>
          <a:p>
            <a:pPr marL="285750" marR="0" lvl="0" indent="-22860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5500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Hysteroscopy</a:t>
            </a:r>
          </a:p>
          <a:p>
            <a:pPr marL="62547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500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Essure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</a:p>
          <a:p>
            <a:pPr marL="62547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500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Adiana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876800" y="1600200"/>
            <a:ext cx="3678237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75000"/>
              </a:lnSpc>
              <a:spcBef>
                <a:spcPct val="40000"/>
              </a:spcBef>
              <a:spcAft>
                <a:spcPct val="55000"/>
              </a:spcAft>
            </a:pPr>
            <a:r>
              <a:rPr lang="en-US" b="1" u="sng" dirty="0"/>
              <a:t>Post Partum/ Labor &amp; Delivery</a:t>
            </a:r>
          </a:p>
          <a:p>
            <a:pPr marL="342900" indent="-342900" eaLnBrk="1" hangingPunct="1">
              <a:lnSpc>
                <a:spcPct val="75000"/>
              </a:lnSpc>
              <a:spcBef>
                <a:spcPct val="40000"/>
              </a:spcBef>
              <a:spcAft>
                <a:spcPct val="55000"/>
              </a:spcAft>
              <a:buFontTx/>
              <a:buChar char="•"/>
            </a:pPr>
            <a:r>
              <a:rPr lang="en-US" dirty="0"/>
              <a:t>Pomeroy</a:t>
            </a:r>
          </a:p>
          <a:p>
            <a:pPr marL="342900" indent="-342900" eaLnBrk="1" hangingPunct="1">
              <a:lnSpc>
                <a:spcPct val="75000"/>
              </a:lnSpc>
              <a:spcBef>
                <a:spcPct val="40000"/>
              </a:spcBef>
              <a:spcAft>
                <a:spcPct val="55000"/>
              </a:spcAft>
              <a:buFontTx/>
              <a:buChar char="•"/>
            </a:pPr>
            <a:r>
              <a:rPr lang="en-US" dirty="0"/>
              <a:t>Parkland</a:t>
            </a:r>
          </a:p>
          <a:p>
            <a:pPr marL="342900" indent="-342900" eaLnBrk="1" hangingPunct="1">
              <a:lnSpc>
                <a:spcPct val="75000"/>
              </a:lnSpc>
              <a:spcBef>
                <a:spcPct val="40000"/>
              </a:spcBef>
              <a:spcAft>
                <a:spcPct val="55000"/>
              </a:spcAft>
              <a:buFontTx/>
              <a:buChar char="•"/>
            </a:pPr>
            <a:r>
              <a:rPr lang="en-US" dirty="0"/>
              <a:t>Irving</a:t>
            </a:r>
          </a:p>
          <a:p>
            <a:pPr marL="342900" indent="-342900" eaLnBrk="1" hangingPunct="1">
              <a:lnSpc>
                <a:spcPct val="75000"/>
              </a:lnSpc>
              <a:spcBef>
                <a:spcPct val="40000"/>
              </a:spcBef>
              <a:spcAft>
                <a:spcPct val="55000"/>
              </a:spcAft>
              <a:buFontTx/>
              <a:buChar char="•"/>
            </a:pPr>
            <a:r>
              <a:rPr lang="en-US" dirty="0"/>
              <a:t>Uchida</a:t>
            </a:r>
          </a:p>
          <a:p>
            <a:pPr marL="342900" indent="-342900" eaLnBrk="1" hangingPunct="1">
              <a:lnSpc>
                <a:spcPct val="75000"/>
              </a:lnSpc>
              <a:spcBef>
                <a:spcPct val="40000"/>
              </a:spcBef>
              <a:spcAft>
                <a:spcPct val="55000"/>
              </a:spcAft>
              <a:buFontTx/>
              <a:buChar char="•"/>
            </a:pPr>
            <a:r>
              <a:rPr lang="en-US" dirty="0" err="1"/>
              <a:t>Filshie</a:t>
            </a:r>
            <a:r>
              <a:rPr lang="en-US" dirty="0"/>
              <a:t> Tubal Ligation System</a:t>
            </a:r>
          </a:p>
        </p:txBody>
      </p:sp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443841"/>
            <a:ext cx="838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	In </a:t>
            </a:r>
            <a:r>
              <a:rPr lang="en-US" sz="2400" dirty="0" smtClean="0"/>
              <a:t>India, female sterilisation is being done by Minilap </a:t>
            </a:r>
            <a:r>
              <a:rPr lang="en-US" sz="2400" dirty="0" smtClean="0"/>
              <a:t>	tubectomy </a:t>
            </a:r>
            <a:r>
              <a:rPr lang="en-US" sz="2400" dirty="0" smtClean="0"/>
              <a:t>and Laparoscopic tubal ligation. 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	Though both methods </a:t>
            </a:r>
            <a:r>
              <a:rPr lang="en-US" sz="2400" dirty="0" smtClean="0"/>
              <a:t>are equally safe and effective, a </a:t>
            </a:r>
            <a:r>
              <a:rPr lang="en-US" sz="2400" dirty="0" smtClean="0"/>
              <a:t>	trained </a:t>
            </a:r>
            <a:r>
              <a:rPr lang="en-US" sz="2400" dirty="0" smtClean="0"/>
              <a:t>Gynaecologist or surgeon is required for lap. 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	Sterilisation whereas </a:t>
            </a:r>
            <a:r>
              <a:rPr lang="en-US" sz="2400" dirty="0" smtClean="0"/>
              <a:t>minilap can be performed by a trained </a:t>
            </a:r>
            <a:r>
              <a:rPr lang="en-US" sz="2400" dirty="0" smtClean="0"/>
              <a:t>	MBBS </a:t>
            </a:r>
            <a:r>
              <a:rPr lang="en-US" sz="2400" dirty="0" smtClean="0"/>
              <a:t>doctor. 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	It </a:t>
            </a:r>
            <a:r>
              <a:rPr lang="en-US" sz="2400" dirty="0" smtClean="0"/>
              <a:t>has been also observed that states </a:t>
            </a:r>
            <a:r>
              <a:rPr lang="en-US" sz="2400" dirty="0" smtClean="0"/>
              <a:t>providing minilap 	tubectomy </a:t>
            </a:r>
            <a:r>
              <a:rPr lang="en-US" sz="2400" dirty="0" smtClean="0"/>
              <a:t>on a regular basis throughout the year have </a:t>
            </a:r>
            <a:r>
              <a:rPr lang="en-US" sz="2400" dirty="0" smtClean="0"/>
              <a:t>	achieved </a:t>
            </a:r>
            <a:r>
              <a:rPr lang="en-US" sz="2400" dirty="0" smtClean="0"/>
              <a:t>replacement fertility </a:t>
            </a:r>
            <a:r>
              <a:rPr lang="en-US" sz="2400" dirty="0" smtClean="0"/>
              <a:t>levels. </a:t>
            </a:r>
            <a:r>
              <a:rPr lang="en-US" sz="2400" dirty="0" smtClean="0"/>
              <a:t>for example states </a:t>
            </a:r>
            <a:r>
              <a:rPr lang="en-US" sz="2400" dirty="0" smtClean="0"/>
              <a:t>	like </a:t>
            </a:r>
            <a:r>
              <a:rPr lang="en-US" sz="2400" dirty="0" smtClean="0"/>
              <a:t>Kerala, Karnataka, Tamil Nadu and Andhra Pradesh.</a:t>
            </a:r>
            <a:endParaRPr lang="en-US" sz="2400" dirty="0"/>
          </a:p>
        </p:txBody>
      </p:sp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4000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smtClean="0"/>
              <a:t>	 </a:t>
            </a:r>
            <a:r>
              <a:rPr lang="en-US" sz="2800" dirty="0" smtClean="0">
                <a:solidFill>
                  <a:srgbClr val="FFC000"/>
                </a:solidFill>
              </a:rPr>
              <a:t>Postpartum Sterilization to be performed </a:t>
            </a:r>
            <a:r>
              <a:rPr lang="en-US" sz="2800" dirty="0" smtClean="0">
                <a:solidFill>
                  <a:srgbClr val="FFC000"/>
                </a:solidFill>
              </a:rPr>
              <a:t>	between </a:t>
            </a:r>
            <a:r>
              <a:rPr lang="en-US" sz="2800" dirty="0" smtClean="0">
                <a:solidFill>
                  <a:srgbClr val="FFC000"/>
                </a:solidFill>
              </a:rPr>
              <a:t>24 to 48 hours provided there are no </a:t>
            </a:r>
            <a:r>
              <a:rPr lang="en-US" sz="2800" dirty="0" smtClean="0">
                <a:solidFill>
                  <a:srgbClr val="FFC000"/>
                </a:solidFill>
              </a:rPr>
              <a:t>	complication</a:t>
            </a:r>
            <a:r>
              <a:rPr lang="en-US" sz="2800" b="1" dirty="0" smtClean="0"/>
              <a:t>. </a:t>
            </a:r>
            <a:r>
              <a:rPr lang="en-US" sz="2800" dirty="0" smtClean="0"/>
              <a:t>The </a:t>
            </a:r>
            <a:r>
              <a:rPr lang="en-US" sz="2800" dirty="0" smtClean="0"/>
              <a:t>likelihood of postpartum </a:t>
            </a:r>
            <a:r>
              <a:rPr lang="en-US" sz="2800" dirty="0" smtClean="0"/>
              <a:t>	</a:t>
            </a:r>
            <a:r>
              <a:rPr lang="en-US" sz="2800" dirty="0" err="1" smtClean="0"/>
              <a:t>haemorrhage</a:t>
            </a:r>
            <a:r>
              <a:rPr lang="en-US" sz="2800" dirty="0" smtClean="0"/>
              <a:t> </a:t>
            </a:r>
            <a:r>
              <a:rPr lang="en-US" sz="2800" dirty="0" smtClean="0"/>
              <a:t>is also reduced after 12–24 hours</a:t>
            </a:r>
            <a:r>
              <a:rPr lang="en-US" sz="2800" dirty="0" smtClean="0"/>
              <a:t>,   	thus </a:t>
            </a:r>
            <a:r>
              <a:rPr lang="en-US" sz="2800" dirty="0" smtClean="0"/>
              <a:t>increasing </a:t>
            </a:r>
            <a:r>
              <a:rPr lang="en-US" sz="2800" dirty="0" smtClean="0"/>
              <a:t>safety of </a:t>
            </a:r>
            <a:r>
              <a:rPr lang="en-US" sz="2800" dirty="0" smtClean="0"/>
              <a:t>the procedure for the </a:t>
            </a:r>
            <a:r>
              <a:rPr lang="en-US" sz="2800" dirty="0" smtClean="0"/>
              <a:t>	woman.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smtClean="0"/>
              <a:t>	</a:t>
            </a:r>
            <a:r>
              <a:rPr lang="en-US" sz="2800" dirty="0" smtClean="0">
                <a:solidFill>
                  <a:srgbClr val="FFC000"/>
                </a:solidFill>
              </a:rPr>
              <a:t>A </a:t>
            </a:r>
            <a:r>
              <a:rPr lang="en-US" sz="2800" dirty="0" smtClean="0">
                <a:solidFill>
                  <a:srgbClr val="FFC000"/>
                </a:solidFill>
              </a:rPr>
              <a:t>delay of up to 7 days may be justified in </a:t>
            </a:r>
            <a:r>
              <a:rPr lang="en-US" sz="2800" dirty="0" smtClean="0">
                <a:solidFill>
                  <a:srgbClr val="FFC000"/>
                </a:solidFill>
              </a:rPr>
              <a:t>	situations </a:t>
            </a:r>
            <a:r>
              <a:rPr lang="en-US" sz="2800" dirty="0" smtClean="0">
                <a:solidFill>
                  <a:srgbClr val="FFC000"/>
                </a:solidFill>
              </a:rPr>
              <a:t>which demand a more accurate </a:t>
            </a:r>
            <a:r>
              <a:rPr lang="en-US" sz="2800" b="1" dirty="0" smtClean="0"/>
              <a:t>	</a:t>
            </a:r>
            <a:r>
              <a:rPr lang="en-US" sz="2800" dirty="0" smtClean="0">
                <a:solidFill>
                  <a:srgbClr val="FFC000"/>
                </a:solidFill>
              </a:rPr>
              <a:t>assessment of </a:t>
            </a:r>
            <a:r>
              <a:rPr lang="en-US" sz="2800" dirty="0" smtClean="0"/>
              <a:t>the </a:t>
            </a:r>
            <a:r>
              <a:rPr lang="en-US" sz="2800" dirty="0" smtClean="0"/>
              <a:t>baby’s chances for survival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066800" y="381000"/>
            <a:ext cx="7271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When to Perform Post-Partum Sterilization</a:t>
            </a:r>
          </a:p>
        </p:txBody>
      </p:sp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template2">
  <a:themeElements>
    <a:clrScheme name="">
      <a:dk1>
        <a:srgbClr val="000099"/>
      </a:dk1>
      <a:lt1>
        <a:srgbClr val="FFFFFF"/>
      </a:lt1>
      <a:dk2>
        <a:srgbClr val="000099"/>
      </a:dk2>
      <a:lt2>
        <a:srgbClr val="FAFD00"/>
      </a:lt2>
      <a:accent1>
        <a:srgbClr val="FF6333"/>
      </a:accent1>
      <a:accent2>
        <a:srgbClr val="FF3399"/>
      </a:accent2>
      <a:accent3>
        <a:srgbClr val="AAAACA"/>
      </a:accent3>
      <a:accent4>
        <a:srgbClr val="DADADA"/>
      </a:accent4>
      <a:accent5>
        <a:srgbClr val="FFB7AD"/>
      </a:accent5>
      <a:accent6>
        <a:srgbClr val="E72D8A"/>
      </a:accent6>
      <a:hlink>
        <a:srgbClr val="B65FF9"/>
      </a:hlink>
      <a:folHlink>
        <a:srgbClr val="FFFFF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mplate2 1">
        <a:dk1>
          <a:srgbClr val="000099"/>
        </a:dk1>
        <a:lt1>
          <a:srgbClr val="FFFFFF"/>
        </a:lt1>
        <a:dk2>
          <a:srgbClr val="000099"/>
        </a:dk2>
        <a:lt2>
          <a:srgbClr val="FAFD00"/>
        </a:lt2>
        <a:accent1>
          <a:srgbClr val="FF6333"/>
        </a:accent1>
        <a:accent2>
          <a:srgbClr val="CC0000"/>
        </a:accent2>
        <a:accent3>
          <a:srgbClr val="AAAACA"/>
        </a:accent3>
        <a:accent4>
          <a:srgbClr val="DADADA"/>
        </a:accent4>
        <a:accent5>
          <a:srgbClr val="FFB7AD"/>
        </a:accent5>
        <a:accent6>
          <a:srgbClr val="B90000"/>
        </a:accent6>
        <a:hlink>
          <a:srgbClr val="B65FF9"/>
        </a:hlink>
        <a:folHlink>
          <a:srgbClr val="00FE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CEmONC  Jan -2013</Template>
  <TotalTime>251</TotalTime>
  <Words>1743</Words>
  <Application>Microsoft Office PowerPoint</Application>
  <PresentationFormat>On-screen Show (4:3)</PresentationFormat>
  <Paragraphs>455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template2</vt:lpstr>
      <vt:lpstr>FEMALE STERILISATION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31</cp:revision>
  <dcterms:created xsi:type="dcterms:W3CDTF">2013-01-29T15:30:11Z</dcterms:created>
  <dcterms:modified xsi:type="dcterms:W3CDTF">2013-01-30T03:52:59Z</dcterms:modified>
</cp:coreProperties>
</file>